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3" r:id="rId2"/>
    <p:sldId id="269" r:id="rId3"/>
    <p:sldId id="294" r:id="rId4"/>
    <p:sldId id="296" r:id="rId5"/>
    <p:sldId id="295" r:id="rId6"/>
    <p:sldId id="326" r:id="rId7"/>
    <p:sldId id="323" r:id="rId8"/>
    <p:sldId id="327" r:id="rId9"/>
    <p:sldId id="311" r:id="rId10"/>
    <p:sldId id="312" r:id="rId11"/>
    <p:sldId id="289" r:id="rId12"/>
    <p:sldId id="310" r:id="rId13"/>
    <p:sldId id="313" r:id="rId14"/>
    <p:sldId id="328" r:id="rId15"/>
    <p:sldId id="275" r:id="rId16"/>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рина Соловейкина" initials="ИС" lastIdx="1" clrIdx="0">
    <p:extLst>
      <p:ext uri="{19B8F6BF-5375-455C-9EA6-DF929625EA0E}">
        <p15:presenceInfo xmlns:p15="http://schemas.microsoft.com/office/powerpoint/2012/main" userId="Ирина Соловейк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75FAE"/>
    <a:srgbClr val="345CAC"/>
    <a:srgbClr val="33CCCC"/>
    <a:srgbClr val="CC00CC"/>
    <a:srgbClr val="FF0000"/>
    <a:srgbClr val="FF6600"/>
    <a:srgbClr val="CC9900"/>
    <a:srgbClr val="FF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19" autoAdjust="0"/>
    <p:restoredTop sz="90678" autoAdjust="0"/>
  </p:normalViewPr>
  <p:slideViewPr>
    <p:cSldViewPr>
      <p:cViewPr varScale="1">
        <p:scale>
          <a:sx n="101" d="100"/>
          <a:sy n="101" d="100"/>
        </p:scale>
        <p:origin x="293" y="6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9373411644756"/>
          <c:y val="2.7798760059887722E-2"/>
          <c:w val="0.49422468024171462"/>
          <c:h val="0.87752387668732701"/>
        </c:manualLayout>
      </c:layout>
      <c:barChart>
        <c:barDir val="bar"/>
        <c:grouping val="clustered"/>
        <c:varyColors val="0"/>
        <c:ser>
          <c:idx val="0"/>
          <c:order val="0"/>
          <c:tx>
            <c:strRef>
              <c:f>Лист1!$B$1</c:f>
              <c:strCache>
                <c:ptCount val="1"/>
                <c:pt idx="0">
                  <c:v>Образовательные организации</c:v>
                </c:pt>
              </c:strCache>
            </c:strRef>
          </c:tx>
          <c:spPr>
            <a:solidFill>
              <a:schemeClr val="accent2">
                <a:lumMod val="60000"/>
                <a:lumOff val="40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3-381A-40C6-A1F2-E4AAEA0335E3}"/>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2-381A-40C6-A1F2-E4AAEA0335E3}"/>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381A-40C6-A1F2-E4AAEA0335E3}"/>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0-381A-40C6-A1F2-E4AAEA0335E3}"/>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1-381A-40C6-A1F2-E4AAEA0335E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К. 5 Удовлетворенности условиями </c:v>
                </c:pt>
                <c:pt idx="1">
                  <c:v>К. 4 Доброжелательность, вежливость работников организации </c:v>
                </c:pt>
                <c:pt idx="2">
                  <c:v>К. 3 Доступность услуг для инвалидов </c:v>
                </c:pt>
                <c:pt idx="3">
                  <c:v>К. 2 Комфортность условий, в которых осуществляется образовательная деятельность </c:v>
                </c:pt>
                <c:pt idx="4">
                  <c:v>К. 1 Открытость и доступность информации об организации социальной сферы </c:v>
                </c:pt>
              </c:strCache>
            </c:strRef>
          </c:cat>
          <c:val>
            <c:numRef>
              <c:f>Лист1!$B$2:$B$6</c:f>
              <c:numCache>
                <c:formatCode>General</c:formatCode>
                <c:ptCount val="5"/>
                <c:pt idx="0">
                  <c:v>94.6</c:v>
                </c:pt>
                <c:pt idx="1">
                  <c:v>96.4</c:v>
                </c:pt>
                <c:pt idx="2">
                  <c:v>62.3</c:v>
                </c:pt>
                <c:pt idx="3">
                  <c:v>92.9</c:v>
                </c:pt>
                <c:pt idx="4">
                  <c:v>96.2</c:v>
                </c:pt>
              </c:numCache>
            </c:numRef>
          </c:val>
          <c:extLst>
            <c:ext xmlns:c16="http://schemas.microsoft.com/office/drawing/2014/chart" uri="{C3380CC4-5D6E-409C-BE32-E72D297353CC}">
              <c16:uniqueId val="{00000000-D97B-4561-882A-C3AEF8431DC2}"/>
            </c:ext>
          </c:extLst>
        </c:ser>
        <c:dLbls>
          <c:showLegendKey val="0"/>
          <c:showVal val="0"/>
          <c:showCatName val="0"/>
          <c:showSerName val="0"/>
          <c:showPercent val="0"/>
          <c:showBubbleSize val="0"/>
        </c:dLbls>
        <c:gapWidth val="182"/>
        <c:overlap val="-72"/>
        <c:axId val="531639256"/>
        <c:axId val="531638928"/>
      </c:barChart>
      <c:catAx>
        <c:axId val="53163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spcAft>
                <a:spcPts val="0"/>
              </a:spcAft>
              <a:defRPr sz="1600" b="1" i="0" u="none" strike="noStrike" kern="1200" baseline="0">
                <a:solidFill>
                  <a:schemeClr val="bg1"/>
                </a:solidFill>
                <a:latin typeface="+mn-lt"/>
                <a:ea typeface="+mn-ea"/>
                <a:cs typeface="+mn-cs"/>
              </a:defRPr>
            </a:pPr>
            <a:endParaRPr lang="ru-RU"/>
          </a:p>
        </c:txPr>
        <c:crossAx val="531638928"/>
        <c:crosses val="autoZero"/>
        <c:auto val="1"/>
        <c:lblAlgn val="ctr"/>
        <c:lblOffset val="100"/>
        <c:noMultiLvlLbl val="0"/>
      </c:catAx>
      <c:valAx>
        <c:axId val="531638928"/>
        <c:scaling>
          <c:orientation val="minMax"/>
          <c:min val="2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1639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747E-4CCC-909F-42D9FD348218}"/>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C-747E-4CCC-909F-42D9FD34821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B-747E-4CCC-909F-42D9FD348218}"/>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A-747E-4CCC-909F-42D9FD348218}"/>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747E-4CCC-909F-42D9FD348218}"/>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8-747E-4CCC-909F-42D9FD348218}"/>
              </c:ext>
            </c:extLst>
          </c:dPt>
          <c:dPt>
            <c:idx val="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747E-4CCC-909F-42D9FD348218}"/>
              </c:ext>
            </c:extLst>
          </c:dPt>
          <c:dPt>
            <c:idx val="7"/>
            <c:invertIfNegative val="0"/>
            <c:bubble3D val="0"/>
            <c:spPr>
              <a:solidFill>
                <a:schemeClr val="bg2">
                  <a:lumMod val="50000"/>
                </a:schemeClr>
              </a:solidFill>
              <a:ln>
                <a:noFill/>
              </a:ln>
              <a:effectLst/>
            </c:spPr>
            <c:extLst>
              <c:ext xmlns:c16="http://schemas.microsoft.com/office/drawing/2014/chart" uri="{C3380CC4-5D6E-409C-BE32-E72D297353CC}">
                <c16:uniqueId val="{00000006-747E-4CCC-909F-42D9FD348218}"/>
              </c:ext>
            </c:extLst>
          </c:dPt>
          <c:dPt>
            <c:idx val="8"/>
            <c:invertIfNegative val="0"/>
            <c:bubble3D val="0"/>
            <c:spPr>
              <a:solidFill>
                <a:schemeClr val="bg2">
                  <a:lumMod val="50000"/>
                </a:schemeClr>
              </a:solidFill>
              <a:ln>
                <a:noFill/>
              </a:ln>
              <a:effectLst/>
            </c:spPr>
            <c:extLst>
              <c:ext xmlns:c16="http://schemas.microsoft.com/office/drawing/2014/chart" uri="{C3380CC4-5D6E-409C-BE32-E72D297353CC}">
                <c16:uniqueId val="{00000005-747E-4CCC-909F-42D9FD348218}"/>
              </c:ext>
            </c:extLst>
          </c:dPt>
          <c:dPt>
            <c:idx val="9"/>
            <c:invertIfNegative val="0"/>
            <c:bubble3D val="0"/>
            <c:spPr>
              <a:solidFill>
                <a:schemeClr val="bg2">
                  <a:lumMod val="50000"/>
                </a:schemeClr>
              </a:solidFill>
              <a:ln>
                <a:noFill/>
              </a:ln>
              <a:effectLst/>
            </c:spPr>
            <c:extLst>
              <c:ext xmlns:c16="http://schemas.microsoft.com/office/drawing/2014/chart" uri="{C3380CC4-5D6E-409C-BE32-E72D297353CC}">
                <c16:uniqueId val="{00000004-747E-4CCC-909F-42D9FD348218}"/>
              </c:ext>
            </c:extLst>
          </c:dPt>
          <c:dPt>
            <c:idx val="10"/>
            <c:invertIfNegative val="0"/>
            <c:bubble3D val="0"/>
            <c:spPr>
              <a:solidFill>
                <a:schemeClr val="bg2">
                  <a:lumMod val="50000"/>
                </a:schemeClr>
              </a:solidFill>
              <a:ln>
                <a:noFill/>
              </a:ln>
              <a:effectLst/>
            </c:spPr>
            <c:extLst>
              <c:ext xmlns:c16="http://schemas.microsoft.com/office/drawing/2014/chart" uri="{C3380CC4-5D6E-409C-BE32-E72D297353CC}">
                <c16:uniqueId val="{00000003-747E-4CCC-909F-42D9FD34821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МБОУ «Пламенская средняя общеобразовательная школа»</c:v>
                </c:pt>
                <c:pt idx="1">
                  <c:v>МБДОУ «Детский сад №22»</c:v>
                </c:pt>
                <c:pt idx="2">
                  <c:v>МБОУ «Сиверская средняя общеобразовательная школа № 3»</c:v>
                </c:pt>
                <c:pt idx="3">
                  <c:v>МБОУ «Коммунарская средняя общеобразовательная школа №3»</c:v>
                </c:pt>
                <c:pt idx="4">
                  <c:v>МБДОУ «Детский сад №45 комбинированного вида »</c:v>
                </c:pt>
                <c:pt idx="5">
                  <c:v>МБОУ ДО «Гатчинская детско-юношеская спортивная школа №3»</c:v>
                </c:pt>
                <c:pt idx="6">
                  <c:v>МБДОУ «Детский сад №43»</c:v>
                </c:pt>
                <c:pt idx="7">
                  <c:v>МБДОУ «Детский сад №46 комбинированного вида»</c:v>
                </c:pt>
                <c:pt idx="8">
                  <c:v>МБОУ ДО «Информационно-методический центр»</c:v>
                </c:pt>
                <c:pt idx="9">
                  <c:v>МБДОУ «Детский сад №52 комбинированного вида»</c:v>
                </c:pt>
                <c:pt idx="10">
                  <c:v>МБДОУ «Детский сад №13 комбинированного вида»</c:v>
                </c:pt>
                <c:pt idx="11">
                  <c:v>МБДОУ «Детский сад №51 комбинированного вида»</c:v>
                </c:pt>
                <c:pt idx="12">
                  <c:v>МБДОУ «Детский сад №54 комбинированного вида»</c:v>
                </c:pt>
              </c:strCache>
            </c:strRef>
          </c:cat>
          <c:val>
            <c:numRef>
              <c:f>Лист1!$B$2:$B$14</c:f>
              <c:numCache>
                <c:formatCode>0.0</c:formatCode>
                <c:ptCount val="13"/>
                <c:pt idx="0">
                  <c:v>92.8</c:v>
                </c:pt>
                <c:pt idx="1">
                  <c:v>93.4</c:v>
                </c:pt>
                <c:pt idx="2">
                  <c:v>93.4</c:v>
                </c:pt>
                <c:pt idx="3">
                  <c:v>93.5</c:v>
                </c:pt>
                <c:pt idx="4">
                  <c:v>93.7</c:v>
                </c:pt>
                <c:pt idx="5">
                  <c:v>93.7</c:v>
                </c:pt>
                <c:pt idx="6">
                  <c:v>95</c:v>
                </c:pt>
                <c:pt idx="7">
                  <c:v>95.8</c:v>
                </c:pt>
                <c:pt idx="8">
                  <c:v>95.9</c:v>
                </c:pt>
                <c:pt idx="9">
                  <c:v>96.8</c:v>
                </c:pt>
                <c:pt idx="10">
                  <c:v>96.9</c:v>
                </c:pt>
                <c:pt idx="11">
                  <c:v>98.8</c:v>
                </c:pt>
                <c:pt idx="12">
                  <c:v>98.8</c:v>
                </c:pt>
              </c:numCache>
            </c:numRef>
          </c:val>
          <c:extLst>
            <c:ext xmlns:c16="http://schemas.microsoft.com/office/drawing/2014/chart" uri="{C3380CC4-5D6E-409C-BE32-E72D297353CC}">
              <c16:uniqueId val="{00000000-747E-4CCC-909F-42D9FD348218}"/>
            </c:ext>
          </c:extLst>
        </c:ser>
        <c:dLbls>
          <c:showLegendKey val="0"/>
          <c:showVal val="0"/>
          <c:showCatName val="0"/>
          <c:showSerName val="0"/>
          <c:showPercent val="0"/>
          <c:showBubbleSize val="0"/>
        </c:dLbls>
        <c:gapWidth val="182"/>
        <c:axId val="547832352"/>
        <c:axId val="547834976"/>
      </c:barChart>
      <c:catAx>
        <c:axId val="547832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547834976"/>
        <c:crosses val="autoZero"/>
        <c:auto val="1"/>
        <c:lblAlgn val="ctr"/>
        <c:lblOffset val="100"/>
        <c:noMultiLvlLbl val="0"/>
      </c:catAx>
      <c:valAx>
        <c:axId val="547834976"/>
        <c:scaling>
          <c:orientation val="minMax"/>
        </c:scaling>
        <c:delete val="1"/>
        <c:axPos val="b"/>
        <c:numFmt formatCode="0.0" sourceLinked="1"/>
        <c:majorTickMark val="none"/>
        <c:minorTickMark val="none"/>
        <c:tickLblPos val="nextTo"/>
        <c:crossAx val="54783235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7-3310-4040-8C1D-A603801B3B37}"/>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3310-4040-8C1D-A603801B3B37}"/>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3310-4040-8C1D-A603801B3B37}"/>
              </c:ext>
            </c:extLst>
          </c:dPt>
          <c:dPt>
            <c:idx val="3"/>
            <c:invertIfNegative val="0"/>
            <c:bubble3D val="0"/>
            <c:spPr>
              <a:solidFill>
                <a:schemeClr val="bg2">
                  <a:lumMod val="50000"/>
                </a:schemeClr>
              </a:solidFill>
              <a:ln>
                <a:noFill/>
              </a:ln>
              <a:effectLst/>
            </c:spPr>
            <c:extLst>
              <c:ext xmlns:c16="http://schemas.microsoft.com/office/drawing/2014/chart" uri="{C3380CC4-5D6E-409C-BE32-E72D297353CC}">
                <c16:uniqueId val="{00000004-3310-4040-8C1D-A603801B3B37}"/>
              </c:ext>
            </c:extLst>
          </c:dPt>
          <c:dPt>
            <c:idx val="4"/>
            <c:invertIfNegative val="0"/>
            <c:bubble3D val="0"/>
            <c:spPr>
              <a:solidFill>
                <a:schemeClr val="bg2">
                  <a:lumMod val="50000"/>
                </a:schemeClr>
              </a:solidFill>
              <a:ln>
                <a:noFill/>
              </a:ln>
              <a:effectLst/>
            </c:spPr>
            <c:extLst>
              <c:ext xmlns:c16="http://schemas.microsoft.com/office/drawing/2014/chart" uri="{C3380CC4-5D6E-409C-BE32-E72D297353CC}">
                <c16:uniqueId val="{00000003-3310-4040-8C1D-A603801B3B3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МБОУ «Дружногорская средняя общеобразовательная школа»</c:v>
                </c:pt>
                <c:pt idx="1">
                  <c:v>МБОУ «Гатчинская гимназия им. К.Д. Ушинского»</c:v>
                </c:pt>
                <c:pt idx="2">
                  <c:v>МБОУ «Елизаветинская средняя общеобразовательная школа»</c:v>
                </c:pt>
                <c:pt idx="3">
                  <c:v>МБДОУ «Детский сад №3 общеразвивающего вида с приоритетным осуществлением деятельности по социально-личностному развитию детей»</c:v>
                </c:pt>
                <c:pt idx="4">
                  <c:v>МБДОУ «Детский сад №49 комбинированного вида»</c:v>
                </c:pt>
                <c:pt idx="5">
                  <c:v>МБОУ «Вырицкая средняя общеобразовательная школа №1»</c:v>
                </c:pt>
                <c:pt idx="6">
                  <c:v>МБДОУ «Детский сад №35 комбинированного вида»</c:v>
                </c:pt>
                <c:pt idx="7">
                  <c:v>МБОУ «Рождественская средняя общеобразовательная школа»</c:v>
                </c:pt>
                <c:pt idx="8">
                  <c:v>МБОУ «Пудостьская средняя общеобразовательная школа»</c:v>
                </c:pt>
                <c:pt idx="9">
                  <c:v>МБОУ «Сиверская основная общеобразовательная школа»</c:v>
                </c:pt>
                <c:pt idx="10">
                  <c:v>МБОУ «Гатчинская средняя общеобразовательная школа №4 с углублённым изучением отдельных предметов»</c:v>
                </c:pt>
              </c:strCache>
            </c:strRef>
          </c:cat>
          <c:val>
            <c:numRef>
              <c:f>Лист1!$B$2:$B$12</c:f>
              <c:numCache>
                <c:formatCode>0.0</c:formatCode>
                <c:ptCount val="11"/>
                <c:pt idx="0">
                  <c:v>77.5</c:v>
                </c:pt>
                <c:pt idx="1">
                  <c:v>79.3</c:v>
                </c:pt>
                <c:pt idx="2">
                  <c:v>79.900000000000006</c:v>
                </c:pt>
                <c:pt idx="3">
                  <c:v>81.5</c:v>
                </c:pt>
                <c:pt idx="4">
                  <c:v>81.599999999999994</c:v>
                </c:pt>
                <c:pt idx="5">
                  <c:v>82</c:v>
                </c:pt>
                <c:pt idx="6">
                  <c:v>82.2</c:v>
                </c:pt>
                <c:pt idx="7">
                  <c:v>82.3</c:v>
                </c:pt>
                <c:pt idx="8">
                  <c:v>82.5</c:v>
                </c:pt>
                <c:pt idx="9">
                  <c:v>82.6</c:v>
                </c:pt>
                <c:pt idx="10">
                  <c:v>82.9</c:v>
                </c:pt>
              </c:numCache>
            </c:numRef>
          </c:val>
          <c:extLst>
            <c:ext xmlns:c16="http://schemas.microsoft.com/office/drawing/2014/chart" uri="{C3380CC4-5D6E-409C-BE32-E72D297353CC}">
              <c16:uniqueId val="{00000000-3310-4040-8C1D-A603801B3B37}"/>
            </c:ext>
          </c:extLst>
        </c:ser>
        <c:dLbls>
          <c:showLegendKey val="0"/>
          <c:showVal val="0"/>
          <c:showCatName val="0"/>
          <c:showSerName val="0"/>
          <c:showPercent val="0"/>
          <c:showBubbleSize val="0"/>
        </c:dLbls>
        <c:gapWidth val="182"/>
        <c:axId val="438434952"/>
        <c:axId val="438438888"/>
      </c:barChart>
      <c:catAx>
        <c:axId val="438434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38438888"/>
        <c:crosses val="autoZero"/>
        <c:auto val="1"/>
        <c:lblAlgn val="ctr"/>
        <c:lblOffset val="100"/>
        <c:noMultiLvlLbl val="0"/>
      </c:catAx>
      <c:valAx>
        <c:axId val="438438888"/>
        <c:scaling>
          <c:orientation val="minMax"/>
        </c:scaling>
        <c:delete val="1"/>
        <c:axPos val="b"/>
        <c:numFmt formatCode="0.0" sourceLinked="1"/>
        <c:majorTickMark val="none"/>
        <c:minorTickMark val="none"/>
        <c:tickLblPos val="nextTo"/>
        <c:crossAx val="438434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38A87-1C67-4EF3-9699-7143D7D9A129}" type="datetimeFigureOut">
              <a:rPr lang="ru-RU" smtClean="0"/>
              <a:pPr/>
              <a:t>19.11.2020</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5E602-7A6B-4BAA-9080-2A490853AF8D}" type="slidenum">
              <a:rPr lang="ru-RU" smtClean="0"/>
              <a:pPr/>
              <a:t>‹#›</a:t>
            </a:fld>
            <a:endParaRPr lang="ru-RU"/>
          </a:p>
        </p:txBody>
      </p:sp>
    </p:spTree>
    <p:extLst>
      <p:ext uri="{BB962C8B-B14F-4D97-AF65-F5344CB8AC3E}">
        <p14:creationId xmlns:p14="http://schemas.microsoft.com/office/powerpoint/2010/main" val="24007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8CC3B3A-4963-4AF3-B1FE-AB9DD6ED0A20}" type="datetime1">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BCE9E7-42D5-4E86-AC5E-55507108DA1E}" type="datetime1">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0B6F40E-2F98-4E0E-9C9D-868BFF8D299A}" type="datetime1">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2F3CB8-A435-400F-B723-DE78B6B1CEAC}" type="datetime1">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4F64E9F-06A1-4C12-8CAD-2C025977ECD1}" type="datetime1">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4548A18-302F-48D3-9300-5DED51B9591F}" type="datetime1">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E729C5A-6EC5-4791-8994-7088E4CB7C0F}" type="datetime1">
              <a:rPr lang="ru-RU" smtClean="0"/>
              <a:pPr/>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1359AA4-03E7-4B53-8C85-DCB7AC2D14A0}" type="datetime1">
              <a:rPr lang="ru-RU" smtClean="0"/>
              <a:pPr/>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E7C727-7A48-4E87-9B95-EFD247B09B04}" type="datetime1">
              <a:rPr lang="ru-RU" smtClean="0"/>
              <a:pPr/>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DD59606-814D-4B03-8A0E-F119B0393A47}" type="datetime1">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D1CE21E-1BE8-47A3-B96B-9A2215AA3A00}" type="datetime1">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2EBF0D-3B44-4C21-9596-600DDEA720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489AA46-8A9E-45F4-A4E0-96E5A48FE0A6}" type="datetime1">
              <a:rPr lang="ru-RU" smtClean="0"/>
              <a:pPr/>
              <a:t>19.11.2020</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C2EBF0D-3B44-4C21-9596-600DDEA7208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Голубая полоска.jpg"/>
          <p:cNvPicPr>
            <a:picLocks noChangeAspect="1"/>
          </p:cNvPicPr>
          <p:nvPr/>
        </p:nvPicPr>
        <p:blipFill>
          <a:blip r:embed="rId2" cstate="print"/>
          <a:stretch>
            <a:fillRect/>
          </a:stretch>
        </p:blipFill>
        <p:spPr>
          <a:xfrm rot="5400000">
            <a:off x="-1579612" y="1579612"/>
            <a:ext cx="5715000" cy="2555776"/>
          </a:xfrm>
          <a:prstGeom prst="rect">
            <a:avLst/>
          </a:prstGeom>
        </p:spPr>
      </p:pic>
      <p:pic>
        <p:nvPicPr>
          <p:cNvPr id="7" name="Рисунок 6" descr="Молодежь5.jpg"/>
          <p:cNvPicPr>
            <a:picLocks noChangeAspect="1"/>
          </p:cNvPicPr>
          <p:nvPr/>
        </p:nvPicPr>
        <p:blipFill>
          <a:blip r:embed="rId3" cstate="print"/>
          <a:stretch>
            <a:fillRect/>
          </a:stretch>
        </p:blipFill>
        <p:spPr>
          <a:xfrm>
            <a:off x="2648680" y="2137421"/>
            <a:ext cx="6495320" cy="3577580"/>
          </a:xfrm>
          <a:prstGeom prst="rect">
            <a:avLst/>
          </a:prstGeom>
        </p:spPr>
      </p:pic>
      <p:sp>
        <p:nvSpPr>
          <p:cNvPr id="11" name="Прямоугольник 10"/>
          <p:cNvSpPr/>
          <p:nvPr/>
        </p:nvSpPr>
        <p:spPr>
          <a:xfrm>
            <a:off x="-36511" y="2371939"/>
            <a:ext cx="2643174" cy="3108543"/>
          </a:xfrm>
          <a:prstGeom prst="rect">
            <a:avLst/>
          </a:prstGeom>
        </p:spPr>
        <p:txBody>
          <a:bodyPr wrap="square">
            <a:spAutoFit/>
          </a:bodyPr>
          <a:lstStyle/>
          <a:p>
            <a:pPr algn="ctr"/>
            <a:r>
              <a:rPr lang="ru-RU" sz="1400" b="1" spc="-2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НЕЗАВИСИМАЯ ОЦЕНКА</a:t>
            </a:r>
          </a:p>
          <a:p>
            <a:pPr algn="ctr"/>
            <a:r>
              <a:rPr lang="ru-RU" sz="1400" b="1" spc="-2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КАЧЕСТВА УСЛОВИЙ ОСУЩЕСТВЛЕНИЯ ОБРАЗОВАТЕЛЬНОЙ </a:t>
            </a:r>
          </a:p>
          <a:p>
            <a:pPr algn="ctr"/>
            <a:r>
              <a:rPr lang="ru-RU" sz="1400" b="1" spc="-2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ДЕЯТЕЛЬНОСТИ ОРГАНИЗАЦИЯМИ, </a:t>
            </a:r>
          </a:p>
          <a:p>
            <a:pPr algn="ctr"/>
            <a:r>
              <a:rPr lang="ru-RU" sz="1400" b="1" spc="-5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ОСУЩЕСТВЛЯЮЩИМИ</a:t>
            </a:r>
            <a:r>
              <a:rPr lang="ru-RU" sz="1400" b="1" spc="-2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ОБРАЗОВАТЕЛЬНУЮ ДЕЯТЕЛЬНОСТЬ </a:t>
            </a:r>
            <a:r>
              <a:rPr lang="ru-RU" sz="1400" b="1" spc="-2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ТЕРРИТОРИИ </a:t>
            </a:r>
            <a:r>
              <a:rPr lang="ru-RU" sz="1400" b="1" spc="-2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ГАТЧИНСКОГО МУНИЦИПАЛЬНОГО РАЙОНА ЛЕНИНГРАДСКОЙ ОБЛАСТИ</a:t>
            </a:r>
            <a:endParaRPr lang="ru-RU" sz="1400" b="1" spc="-2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427984" y="193204"/>
            <a:ext cx="4536504" cy="2391424"/>
          </a:xfrm>
          <a:prstGeom prst="rect">
            <a:avLst/>
          </a:prstGeom>
        </p:spPr>
        <p:txBody>
          <a:bodyPr wrap="square">
            <a:spAutoFit/>
          </a:bodyPr>
          <a:lstStyle/>
          <a:p>
            <a:pPr algn="r">
              <a:lnSpc>
                <a:spcPct val="90000"/>
              </a:lnSpc>
            </a:pPr>
            <a:r>
              <a:rPr lang="ru-RU" sz="2500" b="1" dirty="0" smtClean="0">
                <a:solidFill>
                  <a:srgbClr val="660066"/>
                </a:solidFill>
                <a:latin typeface="Times New Roman" panose="02020603050405020304" pitchFamily="18" charset="0"/>
                <a:cs typeface="Times New Roman" panose="02020603050405020304" pitchFamily="18" charset="0"/>
              </a:rPr>
              <a:t>РЕЗУЛЬТАТЫ СОЦИОЛОГИЧЕСКОГО ИССЛЕДОВАНИЯ</a:t>
            </a:r>
          </a:p>
          <a:p>
            <a:pPr algn="r">
              <a:lnSpc>
                <a:spcPct val="90000"/>
              </a:lnSpc>
            </a:pPr>
            <a:endParaRPr lang="ru-RU" sz="1400" b="1" dirty="0" smtClean="0">
              <a:solidFill>
                <a:srgbClr val="660066"/>
              </a:solidFill>
              <a:latin typeface="Times New Roman" panose="02020603050405020304" pitchFamily="18" charset="0"/>
              <a:cs typeface="Times New Roman" panose="02020603050405020304" pitchFamily="18" charset="0"/>
            </a:endParaRPr>
          </a:p>
          <a:p>
            <a:pPr algn="r">
              <a:lnSpc>
                <a:spcPct val="90000"/>
              </a:lnSpc>
            </a:pPr>
            <a:r>
              <a:rPr lang="ru-RU" sz="1200" b="1" dirty="0">
                <a:solidFill>
                  <a:srgbClr val="660066"/>
                </a:solidFill>
                <a:latin typeface="Times New Roman" panose="02020603050405020304" pitchFamily="18" charset="0"/>
                <a:cs typeface="Times New Roman" panose="02020603050405020304" pitchFamily="18" charset="0"/>
              </a:rPr>
              <a:t>по заказу </a:t>
            </a:r>
            <a:r>
              <a:rPr lang="ru-RU" sz="1200" b="1" dirty="0" smtClean="0">
                <a:solidFill>
                  <a:srgbClr val="660066"/>
                </a:solidFill>
                <a:latin typeface="Times New Roman" panose="02020603050405020304" pitchFamily="18" charset="0"/>
                <a:cs typeface="Times New Roman" panose="02020603050405020304" pitchFamily="18" charset="0"/>
              </a:rPr>
              <a:t>Комитета </a:t>
            </a:r>
            <a:r>
              <a:rPr lang="ru-RU" sz="1200" b="1" dirty="0">
                <a:solidFill>
                  <a:srgbClr val="660066"/>
                </a:solidFill>
                <a:latin typeface="Times New Roman" panose="02020603050405020304" pitchFamily="18" charset="0"/>
                <a:cs typeface="Times New Roman" panose="02020603050405020304" pitchFamily="18" charset="0"/>
              </a:rPr>
              <a:t>образования Гатчинского муниципального района Ленинградской области</a:t>
            </a:r>
            <a:endParaRPr lang="ru-RU" sz="1200" b="1" dirty="0">
              <a:solidFill>
                <a:srgbClr val="660066"/>
              </a:solidFill>
              <a:latin typeface="Times New Roman" panose="02020603050405020304" pitchFamily="18" charset="0"/>
              <a:cs typeface="Times New Roman" panose="02020603050405020304" pitchFamily="18" charset="0"/>
            </a:endParaRPr>
          </a:p>
          <a:p>
            <a:pPr algn="r">
              <a:lnSpc>
                <a:spcPct val="90000"/>
              </a:lnSpc>
            </a:pPr>
            <a:endParaRPr lang="ru-RU" sz="1400" b="1" dirty="0" smtClean="0">
              <a:solidFill>
                <a:srgbClr val="660066"/>
              </a:solidFill>
              <a:latin typeface="Times New Roman" panose="02020603050405020304" pitchFamily="18" charset="0"/>
              <a:cs typeface="Times New Roman" panose="02020603050405020304" pitchFamily="18" charset="0"/>
            </a:endParaRPr>
          </a:p>
          <a:p>
            <a:pPr algn="r">
              <a:lnSpc>
                <a:spcPct val="90000"/>
              </a:lnSpc>
            </a:pPr>
            <a:r>
              <a:rPr lang="ru-RU" sz="2500" b="1" dirty="0" smtClean="0">
                <a:solidFill>
                  <a:srgbClr val="660066"/>
                </a:solidFill>
                <a:latin typeface="Times New Roman" panose="02020603050405020304" pitchFamily="18" charset="0"/>
                <a:cs typeface="Times New Roman" panose="02020603050405020304" pitchFamily="18" charset="0"/>
              </a:rPr>
              <a:t>ОМСК 2020</a:t>
            </a:r>
          </a:p>
          <a:p>
            <a:pPr algn="r">
              <a:lnSpc>
                <a:spcPct val="90000"/>
              </a:lnSpc>
            </a:pPr>
            <a:endParaRPr lang="ru-RU" sz="1400" dirty="0">
              <a:solidFill>
                <a:srgbClr val="660066"/>
              </a:solidFill>
              <a:latin typeface="Times New Roman" panose="02020603050405020304" pitchFamily="18" charset="0"/>
              <a:cs typeface="Times New Roman" panose="02020603050405020304" pitchFamily="18" charset="0"/>
            </a:endParaRPr>
          </a:p>
        </p:txBody>
      </p:sp>
      <p:sp>
        <p:nvSpPr>
          <p:cNvPr id="14" name="Номер слайда 6"/>
          <p:cNvSpPr txBox="1">
            <a:spLocks/>
          </p:cNvSpPr>
          <p:nvPr/>
        </p:nvSpPr>
        <p:spPr>
          <a:xfrm>
            <a:off x="8748464" y="5305772"/>
            <a:ext cx="395536" cy="40922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C2EBF0D-3B44-4C21-9596-600DDEA72085}" type="slidenum">
              <a:rPr kumimoji="0" lang="ru-RU" sz="1400" b="0" i="0" u="none" strike="noStrike" kern="1200" cap="none" spc="0" normalizeH="0" baseline="0" noProof="0" smtClean="0">
                <a:ln>
                  <a:noFill/>
                </a:ln>
                <a:solidFill>
                  <a:srgbClr val="00339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ru-RU" sz="1400" b="0" i="0" u="none" strike="noStrike" kern="1200" cap="none" spc="0" normalizeH="0" baseline="0" noProof="0" dirty="0">
              <a:ln>
                <a:noFill/>
              </a:ln>
              <a:solidFill>
                <a:srgbClr val="003399"/>
              </a:solidFill>
              <a:effectLst/>
              <a:uLnTx/>
              <a:uFillTx/>
              <a:latin typeface="+mn-lt"/>
              <a:ea typeface="+mn-ea"/>
              <a:cs typeface="+mn-cs"/>
            </a:endParaRPr>
          </a:p>
        </p:txBody>
      </p:sp>
      <p:pic>
        <p:nvPicPr>
          <p:cNvPr id="9" name="Рисунок 8" descr="0_8f8d9_20c87838_orig.png"/>
          <p:cNvPicPr>
            <a:picLocks noChangeAspect="1"/>
          </p:cNvPicPr>
          <p:nvPr/>
        </p:nvPicPr>
        <p:blipFill>
          <a:blip r:embed="rId4" cstate="print"/>
          <a:stretch>
            <a:fillRect/>
          </a:stretch>
        </p:blipFill>
        <p:spPr>
          <a:xfrm rot="5400000">
            <a:off x="948740" y="-1008069"/>
            <a:ext cx="2710018" cy="46805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98" y="-1"/>
            <a:ext cx="7647067" cy="5715001"/>
          </a:xfrm>
          <a:prstGeom prst="rect">
            <a:avLst/>
          </a:prstGeom>
        </p:spPr>
      </p:pic>
      <p:pic>
        <p:nvPicPr>
          <p:cNvPr id="22" name="Рисунок 21"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smtClean="0">
                <a:solidFill>
                  <a:schemeClr val="bg1"/>
                </a:solidFill>
                <a:effectLst>
                  <a:outerShdw blurRad="38100" dist="38100" dir="2700000" algn="tl">
                    <a:srgbClr val="000000">
                      <a:alpha val="43137"/>
                    </a:srgbClr>
                  </a:outerShdw>
                </a:effectLst>
              </a:rPr>
              <a:t>РЕКОМЕНДАЦИИ ПО ИТОГАМ НОК</a:t>
            </a:r>
            <a:endParaRPr lang="ru-RU" sz="2600" b="1" cap="all"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142844" y="1643054"/>
            <a:ext cx="2500330" cy="2385653"/>
          </a:xfrm>
          <a:prstGeom prst="rect">
            <a:avLst/>
          </a:prstGeom>
          <a:noFill/>
        </p:spPr>
        <p:txBody>
          <a:bodyPr wrap="square" rtlCol="0">
            <a:spAutoFit/>
          </a:bodyPr>
          <a:lstStyle/>
          <a:p>
            <a:pPr>
              <a:lnSpc>
                <a:spcPct val="92000"/>
              </a:lnSpc>
            </a:pPr>
            <a: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 </a:t>
            </a:r>
            <a:b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критерию 2</a:t>
            </a:r>
            <a:b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комфортность условий предоставления услуг</a:t>
            </a:r>
            <a:endParaRPr lang="ru-RU" b="1" cap="all" spc="-2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10</a:t>
            </a:fld>
            <a:endParaRPr lang="ru-RU" sz="1400" dirty="0">
              <a:solidFill>
                <a:srgbClr val="003399"/>
              </a:solidFill>
            </a:endParaRPr>
          </a:p>
        </p:txBody>
      </p:sp>
      <p:sp>
        <p:nvSpPr>
          <p:cNvPr id="43" name="Прямоугольник 42"/>
          <p:cNvSpPr/>
          <p:nvPr/>
        </p:nvSpPr>
        <p:spPr>
          <a:xfrm>
            <a:off x="2714612" y="1000112"/>
            <a:ext cx="6000792" cy="329321"/>
          </a:xfrm>
          <a:prstGeom prst="rect">
            <a:avLst/>
          </a:prstGeom>
          <a:solidFill>
            <a:schemeClr val="tx2">
              <a:lumMod val="20000"/>
              <a:lumOff val="80000"/>
              <a:alpha val="70000"/>
            </a:schemeClr>
          </a:solidFill>
          <a:ln>
            <a:noFill/>
          </a:ln>
        </p:spPr>
        <p:txBody>
          <a:bodyPr wrap="square">
            <a:spAutoFit/>
          </a:bodyPr>
          <a:lstStyle/>
          <a:p>
            <a:pPr fontAlgn="ctr">
              <a:lnSpc>
                <a:spcPct val="95000"/>
              </a:lnSpc>
            </a:pPr>
            <a:r>
              <a:rPr lang="ru-RU" sz="1600" cap="all" dirty="0">
                <a:solidFill>
                  <a:srgbClr val="003399"/>
                </a:solidFill>
                <a:latin typeface="Times New Roman" panose="02020603050405020304" pitchFamily="18" charset="0"/>
                <a:cs typeface="Times New Roman" panose="02020603050405020304" pitchFamily="18" charset="0"/>
              </a:rPr>
              <a:t>Средний балл по критерию: </a:t>
            </a:r>
            <a:r>
              <a:rPr lang="ru-RU" sz="1600" cap="all" dirty="0" smtClean="0">
                <a:solidFill>
                  <a:srgbClr val="003399"/>
                </a:solidFill>
                <a:latin typeface="Times New Roman" panose="02020603050405020304" pitchFamily="18" charset="0"/>
                <a:cs typeface="Times New Roman" panose="02020603050405020304" pitchFamily="18" charset="0"/>
              </a:rPr>
              <a:t>92.9</a:t>
            </a:r>
            <a:endParaRPr lang="ru-RU" sz="1600" cap="all" dirty="0">
              <a:solidFill>
                <a:srgbClr val="003399"/>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2698073" y="2040099"/>
            <a:ext cx="6000792" cy="563231"/>
          </a:xfrm>
          <a:prstGeom prst="rect">
            <a:avLst/>
          </a:prstGeom>
          <a:solidFill>
            <a:schemeClr val="accent3">
              <a:lumMod val="20000"/>
              <a:lumOff val="80000"/>
              <a:alpha val="70000"/>
            </a:schemeClr>
          </a:solidFill>
          <a:ln>
            <a:noFill/>
          </a:ln>
        </p:spPr>
        <p:txBody>
          <a:bodyPr wrap="square">
            <a:spAutoFit/>
          </a:bodyPr>
          <a:lstStyle/>
          <a:p>
            <a:pPr fontAlgn="ctr">
              <a:lnSpc>
                <a:spcPct val="95000"/>
              </a:lnSpc>
            </a:pPr>
            <a:r>
              <a:rPr lang="ru-RU" sz="1600" cap="all" dirty="0" smtClean="0">
                <a:solidFill>
                  <a:srgbClr val="FF6600"/>
                </a:solidFill>
                <a:latin typeface="Times New Roman" panose="02020603050405020304" pitchFamily="18" charset="0"/>
                <a:cs typeface="Times New Roman" panose="02020603050405020304" pitchFamily="18" charset="0"/>
              </a:rPr>
              <a:t>Повысить уровень комфортности условий предоставления услуг в организациях</a:t>
            </a:r>
          </a:p>
        </p:txBody>
      </p:sp>
      <p:sp>
        <p:nvSpPr>
          <p:cNvPr id="11" name="Прямоугольник 10">
            <a:extLst>
              <a:ext uri="{FF2B5EF4-FFF2-40B4-BE49-F238E27FC236}">
                <a16:creationId xmlns:a16="http://schemas.microsoft.com/office/drawing/2014/main" id="{7DC757FC-E0E3-448F-997D-6324AC4CCA37}"/>
              </a:ext>
            </a:extLst>
          </p:cNvPr>
          <p:cNvSpPr/>
          <p:nvPr/>
        </p:nvSpPr>
        <p:spPr>
          <a:xfrm>
            <a:off x="2698073" y="3096765"/>
            <a:ext cx="6000792" cy="2314480"/>
          </a:xfrm>
          <a:prstGeom prst="rect">
            <a:avLst/>
          </a:prstGeom>
          <a:solidFill>
            <a:schemeClr val="accent5">
              <a:lumMod val="20000"/>
              <a:lumOff val="80000"/>
              <a:alpha val="70000"/>
            </a:schemeClr>
          </a:solidFill>
          <a:ln>
            <a:noFill/>
          </a:ln>
        </p:spPr>
        <p:txBody>
          <a:bodyPr wrap="square">
            <a:spAutoFit/>
          </a:bodyPr>
          <a:lstStyle/>
          <a:p>
            <a:pPr fontAlgn="ctr">
              <a:lnSpc>
                <a:spcPct val="90000"/>
              </a:lnSpc>
            </a:pPr>
            <a:r>
              <a:rPr lang="ru-RU" sz="1600" cap="all" dirty="0">
                <a:solidFill>
                  <a:srgbClr val="0070C0"/>
                </a:solidFill>
                <a:latin typeface="Times New Roman" panose="02020603050405020304" pitchFamily="18" charset="0"/>
                <a:cs typeface="Times New Roman" panose="02020603050405020304" pitchFamily="18" charset="0"/>
              </a:rPr>
              <a:t>Результаты опроса свидетельствуют, что получатели услуг не в полной мере удовлетворены созданными в организации условиями комфортности осуществления образовательной деятельности. Рекомендовано провести мониторинг условий комфортности и рассмотреть возможность улучшения условий оказания услуг (например, проведение косметического ремонта, оборудование удобной зоны ожидания и т.д.).</a:t>
            </a:r>
            <a:endParaRPr lang="ru-RU" sz="1600" cap="all"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98" y="-1"/>
            <a:ext cx="7647067" cy="5715001"/>
          </a:xfrm>
          <a:prstGeom prst="rect">
            <a:avLst/>
          </a:prstGeom>
        </p:spPr>
      </p:pic>
      <p:pic>
        <p:nvPicPr>
          <p:cNvPr id="22" name="Рисунок 21"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a:t>
            </a:r>
            <a:endParaRPr lang="ru-RU" sz="2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TextBox 44"/>
          <p:cNvSpPr txBox="1"/>
          <p:nvPr/>
        </p:nvSpPr>
        <p:spPr>
          <a:xfrm>
            <a:off x="142844" y="1643054"/>
            <a:ext cx="2376264" cy="2244204"/>
          </a:xfrm>
          <a:prstGeom prst="rect">
            <a:avLst/>
          </a:prstGeom>
          <a:noFill/>
        </p:spPr>
        <p:txBody>
          <a:bodyPr wrap="square" rtlCol="0">
            <a:spAutoFit/>
          </a:bodyPr>
          <a:lstStyle/>
          <a:p>
            <a:pPr>
              <a:lnSpc>
                <a:spcPct val="92000"/>
              </a:lnSpc>
            </a:pP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критерию 3</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доступность услуг для инвалидов</a:t>
            </a:r>
            <a:endParaRPr lang="ru-RU" sz="1900" b="1" cap="all"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11</a:t>
            </a:fld>
            <a:endParaRPr lang="ru-RU" sz="1400" dirty="0">
              <a:solidFill>
                <a:srgbClr val="003399"/>
              </a:solidFill>
            </a:endParaRPr>
          </a:p>
        </p:txBody>
      </p:sp>
      <p:sp>
        <p:nvSpPr>
          <p:cNvPr id="43" name="Прямоугольник 42"/>
          <p:cNvSpPr/>
          <p:nvPr/>
        </p:nvSpPr>
        <p:spPr>
          <a:xfrm>
            <a:off x="2712551" y="987515"/>
            <a:ext cx="6069571" cy="329321"/>
          </a:xfrm>
          <a:prstGeom prst="rect">
            <a:avLst/>
          </a:prstGeom>
          <a:solidFill>
            <a:schemeClr val="tx2">
              <a:lumMod val="20000"/>
              <a:lumOff val="80000"/>
              <a:alpha val="70000"/>
            </a:schemeClr>
          </a:solidFill>
          <a:ln>
            <a:noFill/>
          </a:ln>
        </p:spPr>
        <p:txBody>
          <a:bodyPr wrap="square">
            <a:spAutoFit/>
          </a:bodyPr>
          <a:lstStyle/>
          <a:p>
            <a:pPr fontAlgn="ctr">
              <a:lnSpc>
                <a:spcPct val="95000"/>
              </a:lnSpc>
            </a:pPr>
            <a:r>
              <a:rPr lang="ru-RU" sz="1600" cap="all" dirty="0">
                <a:solidFill>
                  <a:srgbClr val="003399"/>
                </a:solidFill>
                <a:latin typeface="Times New Roman" panose="02020603050405020304" pitchFamily="18" charset="0"/>
                <a:cs typeface="Times New Roman" panose="02020603050405020304" pitchFamily="18" charset="0"/>
              </a:rPr>
              <a:t>Средний балл по критерию</a:t>
            </a:r>
            <a:r>
              <a:rPr lang="ru-RU" sz="1600" cap="all" dirty="0" smtClean="0">
                <a:solidFill>
                  <a:srgbClr val="003399"/>
                </a:solidFill>
                <a:latin typeface="Times New Roman" panose="02020603050405020304" pitchFamily="18" charset="0"/>
                <a:cs typeface="Times New Roman" panose="02020603050405020304" pitchFamily="18" charset="0"/>
              </a:rPr>
              <a:t>: 62.3</a:t>
            </a:r>
            <a:endParaRPr lang="ru-RU" sz="1600" cap="all" dirty="0">
              <a:solidFill>
                <a:srgbClr val="003399"/>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2709642" y="1463075"/>
            <a:ext cx="6049958" cy="797141"/>
          </a:xfrm>
          <a:prstGeom prst="rect">
            <a:avLst/>
          </a:prstGeom>
          <a:solidFill>
            <a:schemeClr val="accent3">
              <a:lumMod val="20000"/>
              <a:lumOff val="80000"/>
              <a:alpha val="70000"/>
            </a:schemeClr>
          </a:solidFill>
          <a:ln>
            <a:noFill/>
          </a:ln>
        </p:spPr>
        <p:txBody>
          <a:bodyPr wrap="square">
            <a:spAutoFit/>
          </a:bodyPr>
          <a:lstStyle/>
          <a:p>
            <a:pPr fontAlgn="ctr">
              <a:lnSpc>
                <a:spcPct val="95000"/>
              </a:lnSpc>
            </a:pPr>
            <a:r>
              <a:rPr lang="ru-RU" sz="1600" cap="all" dirty="0" smtClean="0">
                <a:solidFill>
                  <a:srgbClr val="FF6600"/>
                </a:solidFill>
                <a:latin typeface="Times New Roman" panose="02020603050405020304" pitchFamily="18" charset="0"/>
                <a:cs typeface="Times New Roman" panose="02020603050405020304" pitchFamily="18" charset="0"/>
              </a:rPr>
              <a:t>Предпринять меры по повышению доступности услуг всех оцениваемых организаций для лиц с ограниченными возможностями здоровья</a:t>
            </a:r>
            <a:endParaRPr lang="ru-RU" sz="1600" cap="all" dirty="0">
              <a:solidFill>
                <a:srgbClr val="FF6600"/>
              </a:solidFill>
              <a:latin typeface="Times New Roman" panose="02020603050405020304" pitchFamily="18" charset="0"/>
              <a:cs typeface="Times New Roman" panose="02020603050405020304" pitchFamily="18" charset="0"/>
            </a:endParaRPr>
          </a:p>
        </p:txBody>
      </p:sp>
      <p:sp>
        <p:nvSpPr>
          <p:cNvPr id="52" name="Прямоугольник 51"/>
          <p:cNvSpPr/>
          <p:nvPr/>
        </p:nvSpPr>
        <p:spPr>
          <a:xfrm>
            <a:off x="2707275" y="2386030"/>
            <a:ext cx="6072230" cy="3165097"/>
          </a:xfrm>
          <a:prstGeom prst="rect">
            <a:avLst/>
          </a:prstGeom>
          <a:solidFill>
            <a:schemeClr val="accent5">
              <a:lumMod val="20000"/>
              <a:lumOff val="80000"/>
              <a:alpha val="70000"/>
            </a:schemeClr>
          </a:solidFill>
          <a:ln>
            <a:noFill/>
          </a:ln>
        </p:spPr>
        <p:txBody>
          <a:bodyPr wrap="square">
            <a:spAutoFit/>
          </a:bodyPr>
          <a:lstStyle/>
          <a:p>
            <a:pPr fontAlgn="ctr">
              <a:lnSpc>
                <a:spcPct val="95000"/>
              </a:lnSpc>
            </a:pPr>
            <a:r>
              <a:rPr lang="ru-RU" sz="1400" cap="all" dirty="0" smtClean="0">
                <a:solidFill>
                  <a:srgbClr val="345CAC"/>
                </a:solidFill>
                <a:latin typeface="Times New Roman" panose="02020603050405020304" pitchFamily="18" charset="0"/>
                <a:cs typeface="Times New Roman" panose="02020603050405020304" pitchFamily="18" charset="0"/>
              </a:rPr>
              <a:t>Предпринять </a:t>
            </a:r>
            <a:r>
              <a:rPr lang="ru-RU" sz="1400" cap="all" dirty="0">
                <a:solidFill>
                  <a:srgbClr val="345CAC"/>
                </a:solidFill>
                <a:latin typeface="Times New Roman" panose="02020603050405020304" pitchFamily="18" charset="0"/>
                <a:cs typeface="Times New Roman" panose="02020603050405020304" pitchFamily="18" charset="0"/>
              </a:rPr>
              <a:t>меры по повышению доступности услуг, прилегающей территории и помещений всех оцениваемых организаций для лиц с ограниченными возможностями здоровья и инвалидов. С целью предоставления заинтересованным гражданам полной и актуальной информации о созданных в организации условиях доступности, необходимо в соответствующем разделе официального сайта разместить паспорт доступности организации социальной сферы и контролировать обновление представленной в нем информации в соответствии Приказом </a:t>
            </a:r>
            <a:r>
              <a:rPr lang="ru-RU" sz="1400" cap="all" dirty="0" err="1">
                <a:solidFill>
                  <a:srgbClr val="345CAC"/>
                </a:solidFill>
                <a:latin typeface="Times New Roman" panose="02020603050405020304" pitchFamily="18" charset="0"/>
                <a:cs typeface="Times New Roman" panose="02020603050405020304" pitchFamily="18" charset="0"/>
              </a:rPr>
              <a:t>Минобрнауки</a:t>
            </a:r>
            <a:r>
              <a:rPr lang="ru-RU" sz="1400" cap="all" dirty="0">
                <a:solidFill>
                  <a:srgbClr val="345CAC"/>
                </a:solidFill>
                <a:latin typeface="Times New Roman" panose="02020603050405020304" pitchFamily="18" charset="0"/>
                <a:cs typeface="Times New Roman" panose="02020603050405020304" pitchFamily="18" charset="0"/>
              </a:rPr>
              <a:t> РФ от 9 ноября 2015 года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endParaRPr lang="ru-RU" sz="1400" cap="all" dirty="0">
              <a:solidFill>
                <a:srgbClr val="345CA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98" y="-1"/>
            <a:ext cx="7647067" cy="5715001"/>
          </a:xfrm>
          <a:prstGeom prst="rect">
            <a:avLst/>
          </a:prstGeom>
        </p:spPr>
      </p:pic>
      <p:pic>
        <p:nvPicPr>
          <p:cNvPr id="22" name="Рисунок 21"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a:t>
            </a:r>
            <a:endParaRPr lang="ru-RU" sz="2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TextBox 44"/>
          <p:cNvSpPr txBox="1"/>
          <p:nvPr/>
        </p:nvSpPr>
        <p:spPr>
          <a:xfrm>
            <a:off x="0" y="1643054"/>
            <a:ext cx="2555776" cy="1876091"/>
          </a:xfrm>
          <a:prstGeom prst="rect">
            <a:avLst/>
          </a:prstGeom>
          <a:noFill/>
        </p:spPr>
        <p:txBody>
          <a:bodyPr wrap="square" rtlCol="0">
            <a:spAutoFit/>
          </a:bodyPr>
          <a:lstStyle/>
          <a:p>
            <a:pPr>
              <a:lnSpc>
                <a:spcPct val="92000"/>
              </a:lnSpc>
            </a:pPr>
            <a: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 </a:t>
            </a:r>
            <a:b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критерию 4</a:t>
            </a:r>
            <a:b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доброжелательность, вежливость работников организации</a:t>
            </a:r>
            <a:endParaRPr lang="ru-RU" sz="1400" b="1" cap="all" spc="-2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12</a:t>
            </a:fld>
            <a:endParaRPr lang="ru-RU" sz="1400" dirty="0">
              <a:solidFill>
                <a:srgbClr val="003399"/>
              </a:solidFill>
            </a:endParaRPr>
          </a:p>
        </p:txBody>
      </p:sp>
      <p:sp>
        <p:nvSpPr>
          <p:cNvPr id="43" name="Прямоугольник 42"/>
          <p:cNvSpPr/>
          <p:nvPr/>
        </p:nvSpPr>
        <p:spPr>
          <a:xfrm>
            <a:off x="2714612" y="1214426"/>
            <a:ext cx="6000792" cy="329321"/>
          </a:xfrm>
          <a:prstGeom prst="rect">
            <a:avLst/>
          </a:prstGeom>
          <a:solidFill>
            <a:schemeClr val="tx2">
              <a:lumMod val="20000"/>
              <a:lumOff val="80000"/>
              <a:alpha val="70000"/>
            </a:schemeClr>
          </a:solidFill>
          <a:ln>
            <a:noFill/>
          </a:ln>
        </p:spPr>
        <p:txBody>
          <a:bodyPr wrap="square">
            <a:spAutoFit/>
          </a:bodyPr>
          <a:lstStyle/>
          <a:p>
            <a:pPr fontAlgn="ctr">
              <a:lnSpc>
                <a:spcPct val="95000"/>
              </a:lnSpc>
            </a:pPr>
            <a:r>
              <a:rPr lang="ru-RU" sz="1600" cap="all" dirty="0">
                <a:solidFill>
                  <a:srgbClr val="003399"/>
                </a:solidFill>
                <a:latin typeface="Times New Roman" panose="02020603050405020304" pitchFamily="18" charset="0"/>
                <a:cs typeface="Times New Roman" panose="02020603050405020304" pitchFamily="18" charset="0"/>
              </a:rPr>
              <a:t>Средний балл по критерию: </a:t>
            </a:r>
            <a:r>
              <a:rPr lang="ru-RU" sz="1600" cap="all" dirty="0" smtClean="0">
                <a:solidFill>
                  <a:srgbClr val="003399"/>
                </a:solidFill>
                <a:latin typeface="Times New Roman" panose="02020603050405020304" pitchFamily="18" charset="0"/>
                <a:cs typeface="Times New Roman" panose="02020603050405020304" pitchFamily="18" charset="0"/>
              </a:rPr>
              <a:t>96,4</a:t>
            </a:r>
            <a:endParaRPr lang="ru-RU" sz="1600" cap="all" dirty="0">
              <a:solidFill>
                <a:srgbClr val="003399"/>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2679957" y="1643054"/>
            <a:ext cx="6000792" cy="1732782"/>
          </a:xfrm>
          <a:prstGeom prst="rect">
            <a:avLst/>
          </a:prstGeom>
          <a:solidFill>
            <a:schemeClr val="accent3">
              <a:lumMod val="20000"/>
              <a:lumOff val="80000"/>
              <a:alpha val="70000"/>
            </a:schemeClr>
          </a:solidFill>
          <a:ln>
            <a:noFill/>
          </a:ln>
        </p:spPr>
        <p:txBody>
          <a:bodyPr wrap="square">
            <a:spAutoFit/>
          </a:bodyPr>
          <a:lstStyle/>
          <a:p>
            <a:pPr fontAlgn="ctr">
              <a:lnSpc>
                <a:spcPct val="95000"/>
              </a:lnSpc>
            </a:pPr>
            <a:r>
              <a:rPr lang="ru-RU" sz="1600" cap="all" dirty="0" smtClean="0">
                <a:solidFill>
                  <a:srgbClr val="FF6600"/>
                </a:solidFill>
                <a:latin typeface="Times New Roman" panose="02020603050405020304" pitchFamily="18" charset="0"/>
                <a:cs typeface="Times New Roman" panose="02020603050405020304" pitchFamily="18" charset="0"/>
              </a:rPr>
              <a:t>Провести дополнительный инструктаж сотрудников, взаимодействующих с получателями услуг, о необходимости соблюдения этических норм и правил делового общения, С ЦЕЛЬЮ Повышения уровня доброжелательности, вежливости работников организации в отношении получателей услуг</a:t>
            </a:r>
          </a:p>
        </p:txBody>
      </p:sp>
      <p:sp>
        <p:nvSpPr>
          <p:cNvPr id="10" name="Прямоугольник 9"/>
          <p:cNvSpPr/>
          <p:nvPr/>
        </p:nvSpPr>
        <p:spPr>
          <a:xfrm>
            <a:off x="2662787" y="3576883"/>
            <a:ext cx="6072230" cy="1937069"/>
          </a:xfrm>
          <a:prstGeom prst="rect">
            <a:avLst/>
          </a:prstGeom>
          <a:solidFill>
            <a:schemeClr val="accent5">
              <a:lumMod val="20000"/>
              <a:lumOff val="80000"/>
              <a:alpha val="70000"/>
            </a:schemeClr>
          </a:solidFill>
          <a:ln>
            <a:noFill/>
          </a:ln>
        </p:spPr>
        <p:txBody>
          <a:bodyPr wrap="square">
            <a:spAutoFit/>
          </a:bodyPr>
          <a:lstStyle/>
          <a:p>
            <a:pPr fontAlgn="ctr">
              <a:lnSpc>
                <a:spcPct val="95000"/>
              </a:lnSpc>
            </a:pPr>
            <a:r>
              <a:rPr lang="ru-RU" sz="1400" cap="all" dirty="0">
                <a:solidFill>
                  <a:srgbClr val="345CAC"/>
                </a:solidFill>
                <a:latin typeface="Times New Roman" panose="02020603050405020304" pitchFamily="18" charset="0"/>
                <a:cs typeface="Times New Roman" panose="02020603050405020304" pitchFamily="18" charset="0"/>
              </a:rPr>
              <a:t>Получатели услуг, принявшие участие в опросе, не в полной мере удовлетворены доброжелательностью и вежливостью работников </a:t>
            </a:r>
            <a:r>
              <a:rPr lang="ru-RU" sz="1400" cap="all" dirty="0" smtClean="0">
                <a:solidFill>
                  <a:srgbClr val="345CAC"/>
                </a:solidFill>
                <a:latin typeface="Times New Roman" panose="02020603050405020304" pitchFamily="18" charset="0"/>
                <a:cs typeface="Times New Roman" panose="02020603050405020304" pitchFamily="18" charset="0"/>
              </a:rPr>
              <a:t>организаций </a:t>
            </a:r>
            <a:r>
              <a:rPr lang="ru-RU" sz="1400" cap="all" dirty="0">
                <a:solidFill>
                  <a:srgbClr val="345CAC"/>
                </a:solidFill>
                <a:latin typeface="Times New Roman" panose="02020603050405020304" pitchFamily="18" charset="0"/>
                <a:cs typeface="Times New Roman" panose="02020603050405020304" pitchFamily="18" charset="0"/>
              </a:rPr>
              <a:t>образования при взаимодействии с организацией на всех этапах оказания услуги.</a:t>
            </a:r>
          </a:p>
          <a:p>
            <a:pPr fontAlgn="ctr">
              <a:lnSpc>
                <a:spcPct val="95000"/>
              </a:lnSpc>
            </a:pPr>
            <a:r>
              <a:rPr lang="ru-RU" sz="1400" cap="all" dirty="0">
                <a:solidFill>
                  <a:srgbClr val="345CAC"/>
                </a:solidFill>
                <a:latin typeface="Times New Roman" panose="02020603050405020304" pitchFamily="18" charset="0"/>
                <a:cs typeface="Times New Roman" panose="02020603050405020304" pitchFamily="18" charset="0"/>
              </a:rPr>
              <a:t>Провести дополнительный инструктаж сотрудников, взаимодействующих с получателями услуг, о необходимости соблюдения этических норм и правил делового общения.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490" y="10232"/>
            <a:ext cx="7647067" cy="5715001"/>
          </a:xfrm>
          <a:prstGeom prst="rect">
            <a:avLst/>
          </a:prstGeom>
        </p:spPr>
      </p:pic>
      <p:pic>
        <p:nvPicPr>
          <p:cNvPr id="22" name="Рисунок 21"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a:t>
            </a:r>
            <a:endParaRPr lang="ru-RU" sz="2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TextBox 44"/>
          <p:cNvSpPr txBox="1"/>
          <p:nvPr/>
        </p:nvSpPr>
        <p:spPr>
          <a:xfrm>
            <a:off x="-5219" y="1668097"/>
            <a:ext cx="2643206" cy="1678088"/>
          </a:xfrm>
          <a:prstGeom prst="rect">
            <a:avLst/>
          </a:prstGeom>
          <a:noFill/>
        </p:spPr>
        <p:txBody>
          <a:bodyPr wrap="square" rtlCol="0">
            <a:spAutoFit/>
          </a:bodyPr>
          <a:lstStyle/>
          <a:p>
            <a:pPr>
              <a:lnSpc>
                <a:spcPct val="92000"/>
              </a:lnSpc>
            </a:pPr>
            <a: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 </a:t>
            </a:r>
            <a:b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критерию 5</a:t>
            </a:r>
            <a:b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удовлетворенность </a:t>
            </a:r>
            <a:r>
              <a:rPr lang="ru-RU" sz="1600"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условиями</a:t>
            </a:r>
            <a:endParaRPr lang="ru-RU" sz="1600" b="1" cap="all" spc="-2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13</a:t>
            </a:fld>
            <a:endParaRPr lang="ru-RU" sz="1400" dirty="0">
              <a:solidFill>
                <a:srgbClr val="003399"/>
              </a:solidFill>
            </a:endParaRPr>
          </a:p>
        </p:txBody>
      </p:sp>
      <p:sp>
        <p:nvSpPr>
          <p:cNvPr id="43" name="Прямоугольник 42"/>
          <p:cNvSpPr/>
          <p:nvPr/>
        </p:nvSpPr>
        <p:spPr>
          <a:xfrm>
            <a:off x="2714612" y="1214426"/>
            <a:ext cx="6000792" cy="329321"/>
          </a:xfrm>
          <a:prstGeom prst="rect">
            <a:avLst/>
          </a:prstGeom>
          <a:solidFill>
            <a:schemeClr val="tx2">
              <a:lumMod val="20000"/>
              <a:lumOff val="80000"/>
              <a:alpha val="70000"/>
            </a:schemeClr>
          </a:solidFill>
          <a:ln>
            <a:noFill/>
          </a:ln>
        </p:spPr>
        <p:txBody>
          <a:bodyPr wrap="square">
            <a:spAutoFit/>
          </a:bodyPr>
          <a:lstStyle/>
          <a:p>
            <a:pPr fontAlgn="ctr">
              <a:lnSpc>
                <a:spcPct val="95000"/>
              </a:lnSpc>
            </a:pPr>
            <a:r>
              <a:rPr lang="ru-RU" sz="1600" cap="all" dirty="0">
                <a:solidFill>
                  <a:srgbClr val="003399"/>
                </a:solidFill>
                <a:latin typeface="Times New Roman" panose="02020603050405020304" pitchFamily="18" charset="0"/>
                <a:cs typeface="Times New Roman" panose="02020603050405020304" pitchFamily="18" charset="0"/>
              </a:rPr>
              <a:t>Средний балл по критерию: </a:t>
            </a:r>
            <a:r>
              <a:rPr lang="ru-RU" sz="1600" cap="all" dirty="0" smtClean="0">
                <a:solidFill>
                  <a:srgbClr val="003399"/>
                </a:solidFill>
                <a:latin typeface="Times New Roman" panose="02020603050405020304" pitchFamily="18" charset="0"/>
                <a:cs typeface="Times New Roman" panose="02020603050405020304" pitchFamily="18" charset="0"/>
              </a:rPr>
              <a:t>94,6</a:t>
            </a:r>
            <a:endParaRPr lang="ru-RU" sz="1600" cap="all" dirty="0">
              <a:solidFill>
                <a:srgbClr val="00B050"/>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2651724" y="1665018"/>
            <a:ext cx="6000792" cy="1261884"/>
          </a:xfrm>
          <a:prstGeom prst="rect">
            <a:avLst/>
          </a:prstGeom>
          <a:solidFill>
            <a:schemeClr val="accent3">
              <a:lumMod val="20000"/>
              <a:lumOff val="80000"/>
              <a:alpha val="70000"/>
            </a:schemeClr>
          </a:solidFill>
          <a:ln>
            <a:noFill/>
          </a:ln>
        </p:spPr>
        <p:txBody>
          <a:bodyPr wrap="square">
            <a:spAutoFit/>
          </a:bodyPr>
          <a:lstStyle/>
          <a:p>
            <a:pPr fontAlgn="ctr">
              <a:lnSpc>
                <a:spcPct val="95000"/>
              </a:lnSpc>
            </a:pPr>
            <a:r>
              <a:rPr lang="ru-RU" sz="1600" cap="all" dirty="0" smtClean="0">
                <a:solidFill>
                  <a:srgbClr val="FF6600"/>
                </a:solidFill>
                <a:latin typeface="Times New Roman" panose="02020603050405020304" pitchFamily="18" charset="0"/>
                <a:cs typeface="Times New Roman" panose="02020603050405020304" pitchFamily="18" charset="0"/>
              </a:rPr>
              <a:t>Содействовать повышению уровня общей удовлетворенности условиями оказания услуг в организации, в частности организационными условиями предоставления услуг (график работы, навигация в организации и пр.)</a:t>
            </a:r>
            <a:endParaRPr lang="ru-RU" sz="1600" cap="all" dirty="0">
              <a:solidFill>
                <a:srgbClr val="FF66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698216" y="3163974"/>
            <a:ext cx="6072230" cy="2346412"/>
          </a:xfrm>
          <a:prstGeom prst="rect">
            <a:avLst/>
          </a:prstGeom>
          <a:solidFill>
            <a:schemeClr val="accent5">
              <a:lumMod val="20000"/>
              <a:lumOff val="80000"/>
              <a:alpha val="70000"/>
            </a:schemeClr>
          </a:solidFill>
          <a:ln>
            <a:noFill/>
          </a:ln>
        </p:spPr>
        <p:txBody>
          <a:bodyPr wrap="square">
            <a:spAutoFit/>
          </a:bodyPr>
          <a:lstStyle/>
          <a:p>
            <a:pPr fontAlgn="ctr">
              <a:lnSpc>
                <a:spcPct val="95000"/>
              </a:lnSpc>
            </a:pPr>
            <a:r>
              <a:rPr lang="ru-RU" sz="1400" cap="all" dirty="0">
                <a:solidFill>
                  <a:srgbClr val="345CAC"/>
                </a:solidFill>
                <a:latin typeface="Times New Roman" panose="02020603050405020304" pitchFamily="18" charset="0"/>
                <a:cs typeface="Times New Roman" panose="02020603050405020304" pitchFamily="18" charset="0"/>
              </a:rPr>
              <a:t>Получатели услуг </a:t>
            </a:r>
            <a:r>
              <a:rPr lang="ru-RU" sz="1400" cap="all" dirty="0" smtClean="0">
                <a:solidFill>
                  <a:srgbClr val="345CAC"/>
                </a:solidFill>
                <a:latin typeface="Times New Roman" panose="02020603050405020304" pitchFamily="18" charset="0"/>
                <a:cs typeface="Times New Roman" panose="02020603050405020304" pitchFamily="18" charset="0"/>
              </a:rPr>
              <a:t>образовательных организаций </a:t>
            </a:r>
            <a:r>
              <a:rPr lang="ru-RU" sz="1400" cap="all" dirty="0">
                <a:solidFill>
                  <a:srgbClr val="345CAC"/>
                </a:solidFill>
                <a:latin typeface="Times New Roman" panose="02020603050405020304" pitchFamily="18" charset="0"/>
                <a:cs typeface="Times New Roman" panose="02020603050405020304" pitchFamily="18" charset="0"/>
              </a:rPr>
              <a:t>не в полной мере удовлетворены условиями осуществления образовательной деятельности в обследованной организации.</a:t>
            </a:r>
          </a:p>
          <a:p>
            <a:pPr fontAlgn="ctr">
              <a:lnSpc>
                <a:spcPct val="95000"/>
              </a:lnSpc>
            </a:pPr>
            <a:r>
              <a:rPr lang="ru-RU" sz="1400" cap="all" dirty="0">
                <a:solidFill>
                  <a:srgbClr val="345CAC"/>
                </a:solidFill>
                <a:latin typeface="Times New Roman" panose="02020603050405020304" pitchFamily="18" charset="0"/>
                <a:cs typeface="Times New Roman" panose="02020603050405020304" pitchFamily="18" charset="0"/>
              </a:rPr>
              <a:t>В целях повышения удовлетворенности получателей услуг условиями осуществления образовательной деятельности, а также улучшения имиджа образовательной организации, рекомендовано устранить нарушения по всем показателям независимой оценки качества, выявленным в ходе мероприятий независимой оценки качества.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1"/>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ЗАКЛЮЧЕНИЕ</a:t>
            </a:r>
            <a:endParaRPr lang="ru-RU" sz="2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14</a:t>
            </a:fld>
            <a:endParaRPr lang="ru-RU" sz="1400" dirty="0">
              <a:solidFill>
                <a:srgbClr val="003399"/>
              </a:solidFill>
            </a:endParaRPr>
          </a:p>
        </p:txBody>
      </p:sp>
      <p:sp>
        <p:nvSpPr>
          <p:cNvPr id="2" name="Прямоугольник 1"/>
          <p:cNvSpPr/>
          <p:nvPr/>
        </p:nvSpPr>
        <p:spPr>
          <a:xfrm>
            <a:off x="21558" y="867208"/>
            <a:ext cx="9197148" cy="4832092"/>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Результаты проведенного в 2020 году исследования, включающего в себя сбор, обобщение и анализ информации о качестве условий оказания услуг 83 образовательными организациями Гатчинского муниципального района Ленинградской области, дают основание сделать следующие выводы.</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Максимальное значение показателей (98,8 балла из 100,0 возможных), характеризующих общие критерии оценки качества условий оказания услуг организациями в сфере образования, получили: МБДОУ «Детский сад №51 комбинированного вида» и МБДОУ «Детский сад №54 комбинированного вида».</a:t>
            </a:r>
          </a:p>
          <a:p>
            <a:r>
              <a:rPr lang="ru-RU" sz="1400" dirty="0">
                <a:latin typeface="Times New Roman" panose="02020603050405020304" pitchFamily="18" charset="0"/>
                <a:cs typeface="Times New Roman" panose="02020603050405020304" pitchFamily="18" charset="0"/>
              </a:rPr>
              <a:t>Замыкают рейтинг 2020 года образовательная организации МБОУ «Елизаветинская средняя общеобразовательная школа»; МБОУ «Гатчинская гимназия им. К.Д. Ушинского»; МБОУ «</a:t>
            </a:r>
            <a:r>
              <a:rPr lang="ru-RU" sz="1400" dirty="0" err="1">
                <a:latin typeface="Times New Roman" panose="02020603050405020304" pitchFamily="18" charset="0"/>
                <a:cs typeface="Times New Roman" panose="02020603050405020304" pitchFamily="18" charset="0"/>
              </a:rPr>
              <a:t>Дружногорская</a:t>
            </a:r>
            <a:r>
              <a:rPr lang="ru-RU" sz="1400" dirty="0">
                <a:latin typeface="Times New Roman" panose="02020603050405020304" pitchFamily="18" charset="0"/>
                <a:cs typeface="Times New Roman" panose="02020603050405020304" pitchFamily="18" charset="0"/>
              </a:rPr>
              <a:t> средняя общеобразовательная школа», получившие оценки в диапазоне от 77,5 до 79,9 балла из 100,0 возможных.</a:t>
            </a:r>
          </a:p>
          <a:p>
            <a:r>
              <a:rPr lang="ru-RU" sz="1400" dirty="0">
                <a:latin typeface="Times New Roman" panose="02020603050405020304" pitchFamily="18" charset="0"/>
                <a:cs typeface="Times New Roman" panose="02020603050405020304" pitchFamily="18" charset="0"/>
              </a:rPr>
              <a:t>Средние значения показателей (по всем 83 образовательным организациям) по каждому общему критерию независимой оценки </a:t>
            </a:r>
            <a:r>
              <a:rPr lang="ru-RU" sz="1400" dirty="0" smtClean="0">
                <a:latin typeface="Times New Roman" panose="02020603050405020304" pitchFamily="18" charset="0"/>
                <a:cs typeface="Times New Roman" panose="02020603050405020304" pitchFamily="18" charset="0"/>
              </a:rPr>
              <a:t>составляют:</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по </a:t>
            </a:r>
            <a:r>
              <a:rPr lang="ru-RU" sz="1400" dirty="0" smtClean="0">
                <a:latin typeface="Times New Roman" panose="02020603050405020304" pitchFamily="18" charset="0"/>
                <a:cs typeface="Times New Roman" panose="02020603050405020304" pitchFamily="18" charset="0"/>
              </a:rPr>
              <a:t>критерию </a:t>
            </a:r>
            <a:r>
              <a:rPr lang="ru-RU" sz="1400" b="1" dirty="0" smtClean="0">
                <a:latin typeface="Times New Roman" panose="02020603050405020304" pitchFamily="18" charset="0"/>
                <a:cs typeface="Times New Roman" panose="02020603050405020304" pitchFamily="18" charset="0"/>
              </a:rPr>
              <a:t>«Открытость и доступность информации об </a:t>
            </a:r>
            <a:r>
              <a:rPr lang="ru-RU" sz="1400" b="1" dirty="0">
                <a:latin typeface="Times New Roman" panose="02020603050405020304" pitchFamily="18" charset="0"/>
                <a:cs typeface="Times New Roman" panose="02020603050405020304" pitchFamily="18" charset="0"/>
              </a:rPr>
              <a:t>организации» </a:t>
            </a:r>
            <a:r>
              <a:rPr lang="ru-RU" sz="1400" dirty="0">
                <a:latin typeface="Times New Roman" panose="02020603050405020304" pitchFamily="18" charset="0"/>
                <a:cs typeface="Times New Roman" panose="02020603050405020304" pitchFamily="18" charset="0"/>
              </a:rPr>
              <a:t>- </a:t>
            </a:r>
            <a:r>
              <a:rPr lang="ru-RU" sz="1400" dirty="0">
                <a:solidFill>
                  <a:srgbClr val="00B050"/>
                </a:solidFill>
                <a:latin typeface="Times New Roman" panose="02020603050405020304" pitchFamily="18" charset="0"/>
                <a:cs typeface="Times New Roman" panose="02020603050405020304" pitchFamily="18" charset="0"/>
              </a:rPr>
              <a:t>92,9</a:t>
            </a:r>
            <a:r>
              <a:rPr lang="ru-RU" sz="1400" dirty="0">
                <a:latin typeface="Times New Roman" panose="02020603050405020304" pitchFamily="18" charset="0"/>
                <a:cs typeface="Times New Roman" panose="02020603050405020304" pitchFamily="18" charset="0"/>
              </a:rPr>
              <a:t> балла (из 100,0 возможных);</a:t>
            </a:r>
          </a:p>
          <a:p>
            <a:r>
              <a:rPr lang="ru-RU" sz="1400" dirty="0">
                <a:latin typeface="Times New Roman" panose="02020603050405020304" pitchFamily="18" charset="0"/>
                <a:cs typeface="Times New Roman" panose="02020603050405020304" pitchFamily="18" charset="0"/>
              </a:rPr>
              <a:t>- по критерию </a:t>
            </a:r>
            <a:r>
              <a:rPr lang="ru-RU" sz="1400" b="1" dirty="0">
                <a:latin typeface="Times New Roman" panose="02020603050405020304" pitchFamily="18" charset="0"/>
                <a:cs typeface="Times New Roman" panose="02020603050405020304" pitchFamily="18" charset="0"/>
              </a:rPr>
              <a:t>«Комфортность условий предоставления услуг, в том числе время ожидания предоставления услуг»» </a:t>
            </a:r>
            <a:r>
              <a:rPr lang="ru-RU" sz="1400" dirty="0">
                <a:latin typeface="Times New Roman" panose="02020603050405020304" pitchFamily="18" charset="0"/>
                <a:cs typeface="Times New Roman" panose="02020603050405020304" pitchFamily="18" charset="0"/>
              </a:rPr>
              <a:t>- </a:t>
            </a:r>
            <a:r>
              <a:rPr lang="ru-RU" sz="1400" dirty="0">
                <a:solidFill>
                  <a:srgbClr val="00B050"/>
                </a:solidFill>
                <a:latin typeface="Times New Roman" panose="02020603050405020304" pitchFamily="18" charset="0"/>
                <a:cs typeface="Times New Roman" panose="02020603050405020304" pitchFamily="18" charset="0"/>
              </a:rPr>
              <a:t>92,6</a:t>
            </a:r>
            <a:r>
              <a:rPr lang="ru-RU" sz="1400" dirty="0">
                <a:latin typeface="Times New Roman" panose="02020603050405020304" pitchFamily="18" charset="0"/>
                <a:cs typeface="Times New Roman" panose="02020603050405020304" pitchFamily="18" charset="0"/>
              </a:rPr>
              <a:t> балла;</a:t>
            </a:r>
          </a:p>
          <a:p>
            <a:r>
              <a:rPr lang="ru-RU" sz="1400" dirty="0">
                <a:latin typeface="Times New Roman" panose="02020603050405020304" pitchFamily="18" charset="0"/>
                <a:cs typeface="Times New Roman" panose="02020603050405020304" pitchFamily="18" charset="0"/>
              </a:rPr>
              <a:t>- по критерию </a:t>
            </a:r>
            <a:r>
              <a:rPr lang="ru-RU" sz="1400" b="1" dirty="0">
                <a:latin typeface="Times New Roman" panose="02020603050405020304" pitchFamily="18" charset="0"/>
                <a:cs typeface="Times New Roman" panose="02020603050405020304" pitchFamily="18" charset="0"/>
              </a:rPr>
              <a:t>«Доступность услуг для инвалидов» </a:t>
            </a:r>
            <a:r>
              <a:rPr lang="ru-RU" sz="1400" dirty="0">
                <a:latin typeface="Times New Roman" panose="02020603050405020304" pitchFamily="18" charset="0"/>
                <a:cs typeface="Times New Roman" panose="02020603050405020304" pitchFamily="18" charset="0"/>
              </a:rPr>
              <a:t>- </a:t>
            </a:r>
            <a:r>
              <a:rPr lang="ru-RU" sz="1400" dirty="0">
                <a:solidFill>
                  <a:schemeClr val="accent1"/>
                </a:solidFill>
                <a:latin typeface="Times New Roman" panose="02020603050405020304" pitchFamily="18" charset="0"/>
                <a:cs typeface="Times New Roman" panose="02020603050405020304" pitchFamily="18" charset="0"/>
              </a:rPr>
              <a:t>62,3</a:t>
            </a:r>
            <a:r>
              <a:rPr lang="ru-RU" sz="1400" dirty="0">
                <a:latin typeface="Times New Roman" panose="02020603050405020304" pitchFamily="18" charset="0"/>
                <a:cs typeface="Times New Roman" panose="02020603050405020304" pitchFamily="18" charset="0"/>
              </a:rPr>
              <a:t> балла;</a:t>
            </a:r>
          </a:p>
          <a:p>
            <a:r>
              <a:rPr lang="ru-RU" sz="1400" dirty="0">
                <a:latin typeface="Times New Roman" panose="02020603050405020304" pitchFamily="18" charset="0"/>
                <a:cs typeface="Times New Roman" panose="02020603050405020304" pitchFamily="18" charset="0"/>
              </a:rPr>
              <a:t>- по критерию </a:t>
            </a:r>
            <a:r>
              <a:rPr lang="ru-RU" sz="1400" b="1" dirty="0">
                <a:latin typeface="Times New Roman" panose="02020603050405020304" pitchFamily="18" charset="0"/>
                <a:cs typeface="Times New Roman" panose="02020603050405020304" pitchFamily="18" charset="0"/>
              </a:rPr>
              <a:t>«Доброжелательность, вежливость работников организаций социального обслуживания» </a:t>
            </a:r>
            <a:r>
              <a:rPr lang="ru-RU" sz="1400" dirty="0">
                <a:latin typeface="Times New Roman" panose="02020603050405020304" pitchFamily="18" charset="0"/>
                <a:cs typeface="Times New Roman" panose="02020603050405020304" pitchFamily="18" charset="0"/>
              </a:rPr>
              <a:t>- </a:t>
            </a:r>
            <a:r>
              <a:rPr lang="ru-RU" sz="1400" dirty="0">
                <a:solidFill>
                  <a:srgbClr val="00B050"/>
                </a:solidFill>
                <a:latin typeface="Times New Roman" panose="02020603050405020304" pitchFamily="18" charset="0"/>
                <a:cs typeface="Times New Roman" panose="02020603050405020304" pitchFamily="18" charset="0"/>
              </a:rPr>
              <a:t>96,4</a:t>
            </a:r>
            <a:r>
              <a:rPr lang="ru-RU" sz="1400" dirty="0">
                <a:latin typeface="Times New Roman" panose="02020603050405020304" pitchFamily="18" charset="0"/>
                <a:cs typeface="Times New Roman" panose="02020603050405020304" pitchFamily="18" charset="0"/>
              </a:rPr>
              <a:t> балла;</a:t>
            </a:r>
          </a:p>
          <a:p>
            <a:r>
              <a:rPr lang="ru-RU" sz="1400" dirty="0">
                <a:latin typeface="Times New Roman" panose="02020603050405020304" pitchFamily="18" charset="0"/>
                <a:cs typeface="Times New Roman" panose="02020603050405020304" pitchFamily="18" charset="0"/>
              </a:rPr>
              <a:t>- по критерию «Удовлетворенность условиями оказания услуг» - </a:t>
            </a:r>
            <a:r>
              <a:rPr lang="ru-RU" sz="1400" dirty="0">
                <a:solidFill>
                  <a:srgbClr val="00B050"/>
                </a:solidFill>
                <a:latin typeface="Times New Roman" panose="02020603050405020304" pitchFamily="18" charset="0"/>
                <a:cs typeface="Times New Roman" panose="02020603050405020304" pitchFamily="18" charset="0"/>
              </a:rPr>
              <a:t>94,6</a:t>
            </a:r>
            <a:r>
              <a:rPr lang="ru-RU" sz="1400" dirty="0">
                <a:latin typeface="Times New Roman" panose="02020603050405020304" pitchFamily="18" charset="0"/>
                <a:cs typeface="Times New Roman" panose="02020603050405020304" pitchFamily="18" charset="0"/>
              </a:rPr>
              <a:t> балла.</a:t>
            </a:r>
          </a:p>
          <a:p>
            <a:r>
              <a:rPr lang="ru-RU" sz="1400" dirty="0">
                <a:latin typeface="Times New Roman" panose="02020603050405020304" pitchFamily="18" charset="0"/>
                <a:cs typeface="Times New Roman" panose="02020603050405020304" pitchFamily="18" charset="0"/>
              </a:rPr>
              <a:t>Среднее значение показателей по пяти общим критериям по отрасли в целом составило в 2020 году </a:t>
            </a:r>
            <a:r>
              <a:rPr lang="ru-RU" sz="1400" dirty="0">
                <a:solidFill>
                  <a:schemeClr val="accent1"/>
                </a:solidFill>
                <a:latin typeface="Times New Roman" panose="02020603050405020304" pitchFamily="18" charset="0"/>
                <a:cs typeface="Times New Roman" panose="02020603050405020304" pitchFamily="18" charset="0"/>
              </a:rPr>
              <a:t>88,5</a:t>
            </a:r>
            <a:r>
              <a:rPr lang="ru-RU" sz="1400" dirty="0">
                <a:latin typeface="Times New Roman" panose="02020603050405020304" pitchFamily="18" charset="0"/>
                <a:cs typeface="Times New Roman" panose="02020603050405020304" pitchFamily="18" charset="0"/>
              </a:rPr>
              <a:t> балла, что в целом отвечает существующим стандартам предоставления социальных услуг и может быть интерпретировано как удовлетворительное. </a:t>
            </a:r>
          </a:p>
        </p:txBody>
      </p:sp>
    </p:spTree>
    <p:extLst>
      <p:ext uri="{BB962C8B-B14F-4D97-AF65-F5344CB8AC3E}">
        <p14:creationId xmlns:p14="http://schemas.microsoft.com/office/powerpoint/2010/main" val="2000058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0"/>
            <a:ext cx="9144001" cy="5715000"/>
            <a:chOff x="0" y="0"/>
            <a:chExt cx="9144001" cy="5715000"/>
          </a:xfrm>
        </p:grpSpPr>
        <p:pic>
          <p:nvPicPr>
            <p:cNvPr id="13" name="Рисунок 12" descr="подложка идея.jpg"/>
            <p:cNvPicPr>
              <a:picLocks noChangeAspect="1"/>
            </p:cNvPicPr>
            <p:nvPr/>
          </p:nvPicPr>
          <p:blipFill>
            <a:blip r:embed="rId2" cstate="print"/>
            <a:stretch>
              <a:fillRect/>
            </a:stretch>
          </p:blipFill>
          <p:spPr>
            <a:xfrm>
              <a:off x="1" y="0"/>
              <a:ext cx="9144000" cy="5715000"/>
            </a:xfrm>
            <a:prstGeom prst="rect">
              <a:avLst/>
            </a:prstGeom>
          </p:spPr>
        </p:pic>
        <p:pic>
          <p:nvPicPr>
            <p:cNvPr id="8" name="Рисунок 7"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9" name="Скругленный прямоугольник 8"/>
            <p:cNvSpPr/>
            <p:nvPr/>
          </p:nvSpPr>
          <p:spPr>
            <a:xfrm>
              <a:off x="502194" y="841276"/>
              <a:ext cx="8136904" cy="864095"/>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a:xfrm>
            <a:off x="6051" y="841276"/>
            <a:ext cx="9144000" cy="952500"/>
          </a:xfrm>
        </p:spPr>
        <p:txBody>
          <a:bodyPr>
            <a:noAutofit/>
          </a:bodyPr>
          <a:lstStyle/>
          <a:p>
            <a:pPr>
              <a:lnSpc>
                <a:spcPct val="90000"/>
              </a:lnSpc>
            </a:pPr>
            <a:r>
              <a:rPr lang="ru-RU" sz="4000" b="1" dirty="0">
                <a:solidFill>
                  <a:schemeClr val="bg1"/>
                </a:solidFill>
                <a:effectLst>
                  <a:outerShdw blurRad="38100" dist="38100" dir="2700000" algn="tl">
                    <a:srgbClr val="000000">
                      <a:alpha val="43137"/>
                    </a:srgbClr>
                  </a:outerShdw>
                </a:effectLst>
              </a:rPr>
              <a:t>БЛАГОДАРИМ ВАС ЗА ВНИМАНИЕ!</a:t>
            </a:r>
          </a:p>
        </p:txBody>
      </p:sp>
      <p:sp>
        <p:nvSpPr>
          <p:cNvPr id="10"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15</a:t>
            </a:fld>
            <a:endParaRPr lang="ru-RU" sz="1400" dirty="0">
              <a:solidFill>
                <a:srgbClr val="0033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0"/>
            <a:ext cx="7645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2</a:t>
            </a:fld>
            <a:endParaRPr lang="ru-RU" sz="1400" dirty="0">
              <a:solidFill>
                <a:srgbClr val="003399"/>
              </a:solidFill>
            </a:endParaRPr>
          </a:p>
        </p:txBody>
      </p:sp>
      <p:pic>
        <p:nvPicPr>
          <p:cNvPr id="23" name="Рисунок 22"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graphicFrame>
        <p:nvGraphicFramePr>
          <p:cNvPr id="29" name="Таблица 28"/>
          <p:cNvGraphicFramePr>
            <a:graphicFrameLocks noGrp="1"/>
          </p:cNvGraphicFramePr>
          <p:nvPr>
            <p:extLst>
              <p:ext uri="{D42A27DB-BD31-4B8C-83A1-F6EECF244321}">
                <p14:modId xmlns:p14="http://schemas.microsoft.com/office/powerpoint/2010/main" val="3824399624"/>
              </p:ext>
            </p:extLst>
          </p:nvPr>
        </p:nvGraphicFramePr>
        <p:xfrm>
          <a:off x="323528" y="985293"/>
          <a:ext cx="8568952" cy="4606069"/>
        </p:xfrm>
        <a:graphic>
          <a:graphicData uri="http://schemas.openxmlformats.org/drawingml/2006/table">
            <a:tbl>
              <a:tblPr/>
              <a:tblGrid>
                <a:gridCol w="2176770">
                  <a:extLst>
                    <a:ext uri="{9D8B030D-6E8A-4147-A177-3AD203B41FA5}">
                      <a16:colId xmlns:a16="http://schemas.microsoft.com/office/drawing/2014/main" val="20000"/>
                    </a:ext>
                  </a:extLst>
                </a:gridCol>
                <a:gridCol w="6392182">
                  <a:extLst>
                    <a:ext uri="{9D8B030D-6E8A-4147-A177-3AD203B41FA5}">
                      <a16:colId xmlns:a16="http://schemas.microsoft.com/office/drawing/2014/main" val="20001"/>
                    </a:ext>
                  </a:extLst>
                </a:gridCol>
              </a:tblGrid>
              <a:tr h="871814">
                <a:tc>
                  <a:txBody>
                    <a:bodyPr/>
                    <a:lstStyle/>
                    <a:p>
                      <a:pPr algn="r" fontAlgn="b"/>
                      <a:endParaRPr lang="ru-RU" sz="500" b="1" i="0" u="none" strike="noStrike" dirty="0">
                        <a:solidFill>
                          <a:schemeClr val="bg1"/>
                        </a:solidFill>
                        <a:effectLst/>
                        <a:latin typeface="Times New Roman" panose="02020603050405020304" pitchFamily="18" charset="0"/>
                        <a:cs typeface="Times New Roman" panose="02020603050405020304" pitchFamily="18" charset="0"/>
                      </a:endParaRPr>
                    </a:p>
                    <a:p>
                      <a:pPr algn="r" fontAlgn="b"/>
                      <a:r>
                        <a:rPr lang="ru-RU" sz="1800" b="1" i="0" u="none" strike="noStrike" baseline="0" dirty="0">
                          <a:solidFill>
                            <a:schemeClr val="bg1"/>
                          </a:solidFill>
                          <a:effectLst/>
                          <a:latin typeface="Times New Roman" panose="02020603050405020304" pitchFamily="18" charset="0"/>
                          <a:cs typeface="Times New Roman" panose="02020603050405020304" pitchFamily="18" charset="0"/>
                        </a:rPr>
                        <a:t>ЦЕЛЬ ИССЛЕДОВАНИЯ </a:t>
                      </a:r>
                    </a:p>
                    <a:p>
                      <a:pPr algn="r" fontAlgn="b"/>
                      <a:endParaRPr lang="ru-RU" sz="5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marL="354013" indent="0" algn="l"/>
                      <a:r>
                        <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Сбор, обобщение и анализ информации о качестве условий оказания услуг </a:t>
                      </a:r>
                      <a:r>
                        <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83 </a:t>
                      </a:r>
                      <a:r>
                        <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образовательными организациями, осуществляющими свою </a:t>
                      </a:r>
                      <a:r>
                        <a:rPr lang="ru-RU" sz="1450" b="1" i="0" u="none" strike="noStrike" kern="1200" spc="-20" baseline="0" dirty="0" smtClean="0">
                          <a:solidFill>
                            <a:srgbClr val="375FAE"/>
                          </a:solidFill>
                          <a:latin typeface="Times New Roman" panose="02020603050405020304" pitchFamily="18" charset="0"/>
                          <a:ea typeface="+mn-ea"/>
                          <a:cs typeface="Times New Roman" panose="02020603050405020304" pitchFamily="18" charset="0"/>
                        </a:rPr>
                        <a:t>деятельность</a:t>
                      </a:r>
                      <a:r>
                        <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 на территории </a:t>
                      </a:r>
                      <a:r>
                        <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Гатчинского муниципального района Ленинградской области.</a:t>
                      </a:r>
                      <a:endParaRPr lang="ru-RU" sz="145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75717">
                <a:tc rowSpan="3">
                  <a:txBody>
                    <a:bodyPr/>
                    <a:lstStyle/>
                    <a:p>
                      <a:pPr algn="r" fontAlgn="b"/>
                      <a:r>
                        <a:rPr lang="ru-RU" sz="1800" b="1" i="0" u="none" strike="noStrike" dirty="0">
                          <a:solidFill>
                            <a:schemeClr val="bg1"/>
                          </a:solidFill>
                          <a:effectLst/>
                          <a:latin typeface="Times New Roman" panose="02020603050405020304" pitchFamily="18" charset="0"/>
                          <a:cs typeface="Times New Roman" panose="02020603050405020304" pitchFamily="18" charset="0"/>
                        </a:rPr>
                        <a:t>ЗАДАЧИ ИССЛЕДОВАНИЯ</a:t>
                      </a: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60000" indent="360000" algn="l" fontAlgn="b">
                        <a:lnSpc>
                          <a:spcPct val="90000"/>
                        </a:lnSpc>
                        <a:buFont typeface="Wingdings" pitchFamily="2" charset="2"/>
                        <a:buChar char="§"/>
                      </a:pPr>
                      <a:r>
                        <a:rPr lang="ru-RU" sz="145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получение показателей, характеризующих уровень открытости и доступности информации об образовательных организациях.</a:t>
                      </a:r>
                    </a:p>
                  </a:txBody>
                  <a:tcPr marL="8514" marR="8514" marT="8514" marB="0" anchor="ctr">
                    <a:lnL>
                      <a:noFill/>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214406">
                <a:tc vMerge="1">
                  <a:txBody>
                    <a:bodyPr/>
                    <a:lstStyle/>
                    <a:p>
                      <a:pPr algn="r" fontAlgn="b"/>
                      <a:endParaRPr lang="ru-RU" sz="1600" b="1" i="0" u="none" strike="noStrike" dirty="0">
                        <a:solidFill>
                          <a:schemeClr val="bg1"/>
                        </a:solidFill>
                        <a:latin typeface="Calibri"/>
                      </a:endParaRPr>
                    </a:p>
                  </a:txBody>
                  <a:tcPr marL="8514" marR="8514" marT="8514" marB="0" anchor="ctr">
                    <a:lnL>
                      <a:noFill/>
                    </a:lnL>
                    <a:lnR>
                      <a:noFill/>
                    </a:lnR>
                    <a:lnT>
                      <a:noFill/>
                    </a:lnT>
                    <a:lnB>
                      <a:noFill/>
                    </a:lnB>
                  </a:tcPr>
                </a:tc>
                <a:tc>
                  <a:txBody>
                    <a:bodyPr/>
                    <a:lstStyle/>
                    <a:p>
                      <a:pPr marL="360000" indent="360000" algn="l" fontAlgn="b">
                        <a:lnSpc>
                          <a:spcPct val="90000"/>
                        </a:lnSpc>
                        <a:buFont typeface="Wingdings" pitchFamily="2" charset="2"/>
                        <a:buChar char="§"/>
                      </a:pPr>
                      <a:r>
                        <a:rPr lang="ru-RU" sz="145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получение показателей, характеризующих качество условий оказания услуг образовательными организациями, определяемые путем анализа полученных при изучении мнений получателей услуг данных:</a:t>
                      </a:r>
                    </a:p>
                  </a:txBody>
                  <a:tcPr marL="8514" marR="8514" marT="8514" marB="0" anchor="ctr">
                    <a:lnL>
                      <a:noFill/>
                    </a:lnL>
                    <a:lnR>
                      <a:noFill/>
                    </a:lnR>
                    <a:lnT>
                      <a:noFill/>
                    </a:lnT>
                    <a:lnB>
                      <a:noFill/>
                    </a:lnB>
                  </a:tcPr>
                </a:tc>
                <a:extLst>
                  <a:ext uri="{0D108BD9-81ED-4DB2-BD59-A6C34878D82A}">
                    <a16:rowId xmlns:a16="http://schemas.microsoft.com/office/drawing/2014/main" val="10002"/>
                  </a:ext>
                </a:extLst>
              </a:tr>
              <a:tr h="591177">
                <a:tc vMerge="1">
                  <a:txBody>
                    <a:bodyPr/>
                    <a:lstStyle/>
                    <a:p>
                      <a:pPr algn="r" fontAlgn="b"/>
                      <a:endParaRPr lang="ru-RU" sz="1600" b="1" i="0" u="none" strike="noStrike" dirty="0">
                        <a:solidFill>
                          <a:schemeClr val="bg1"/>
                        </a:solidFill>
                        <a:latin typeface="Calibri"/>
                      </a:endParaRPr>
                    </a:p>
                  </a:txBody>
                  <a:tcPr marL="8514" marR="8514" marT="8514" marB="0" anchor="ctr">
                    <a:lnL>
                      <a:noFill/>
                    </a:lnL>
                    <a:lnR>
                      <a:noFill/>
                    </a:lnR>
                    <a:lnT>
                      <a:noFill/>
                    </a:lnT>
                    <a:lnB>
                      <a:noFill/>
                    </a:lnB>
                  </a:tcPr>
                </a:tc>
                <a:tc>
                  <a:txBody>
                    <a:bodyPr/>
                    <a:lstStyle/>
                    <a:p>
                      <a:pPr marL="360000" indent="0" algn="l" fontAlgn="b">
                        <a:lnSpc>
                          <a:spcPct val="90000"/>
                        </a:lnSpc>
                        <a:buFont typeface="Wingdings" pitchFamily="2" charset="2"/>
                        <a:buNone/>
                      </a:pPr>
                      <a:r>
                        <a:rPr lang="ru-RU" sz="14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 об открытости и доступности информации об образовательной организации;</a:t>
                      </a:r>
                    </a:p>
                    <a:p>
                      <a:pPr marL="360000" indent="0" algn="l" fontAlgn="b">
                        <a:lnSpc>
                          <a:spcPct val="90000"/>
                        </a:lnSpc>
                        <a:buFont typeface="Wingdings" pitchFamily="2" charset="2"/>
                        <a:buNone/>
                      </a:pPr>
                      <a:r>
                        <a:rPr lang="ru-RU" sz="14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 о комфортности условий предоставления услуг;</a:t>
                      </a:r>
                    </a:p>
                    <a:p>
                      <a:pPr marL="360000" indent="0" algn="l" fontAlgn="b">
                        <a:lnSpc>
                          <a:spcPct val="90000"/>
                        </a:lnSpc>
                        <a:buFont typeface="Wingdings" pitchFamily="2" charset="2"/>
                        <a:buNone/>
                      </a:pPr>
                      <a:r>
                        <a:rPr lang="ru-RU" sz="14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 о доступности услуг для инвалидов;</a:t>
                      </a:r>
                    </a:p>
                    <a:p>
                      <a:pPr marL="360000" indent="0" algn="l" fontAlgn="b">
                        <a:lnSpc>
                          <a:spcPct val="90000"/>
                        </a:lnSpc>
                        <a:buFont typeface="Wingdings" pitchFamily="2" charset="2"/>
                        <a:buNone/>
                      </a:pPr>
                      <a:r>
                        <a:rPr lang="ru-RU" sz="14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 о доброжелательности, вежливости работников организации;</a:t>
                      </a:r>
                    </a:p>
                    <a:p>
                      <a:pPr marL="360000" indent="0" algn="l" fontAlgn="b">
                        <a:lnSpc>
                          <a:spcPct val="90000"/>
                        </a:lnSpc>
                        <a:buFont typeface="Wingdings" pitchFamily="2" charset="2"/>
                        <a:buNone/>
                      </a:pPr>
                      <a:r>
                        <a:rPr lang="ru-RU" sz="14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 об общем уровне удовлетворенности условиями оказания услуг.</a:t>
                      </a:r>
                    </a:p>
                  </a:txBody>
                  <a:tcPr marL="8514" marR="8514" marT="8514" marB="0" anchor="ctr">
                    <a:lnL>
                      <a:noFill/>
                    </a:lnL>
                    <a:lnR>
                      <a:noFill/>
                    </a:lnR>
                    <a:lnT>
                      <a:noFill/>
                    </a:lnT>
                    <a:lnB>
                      <a:noFill/>
                    </a:lnB>
                  </a:tcPr>
                </a:tc>
                <a:extLst>
                  <a:ext uri="{0D108BD9-81ED-4DB2-BD59-A6C34878D82A}">
                    <a16:rowId xmlns:a16="http://schemas.microsoft.com/office/drawing/2014/main" val="10003"/>
                  </a:ext>
                </a:extLst>
              </a:tr>
              <a:tr h="832062">
                <a:tc>
                  <a:txBody>
                    <a:bodyPr/>
                    <a:lstStyle/>
                    <a:p>
                      <a:pPr algn="r" fontAlgn="b"/>
                      <a:endParaRPr lang="ru-RU" sz="500" b="1" i="0" u="none" strike="noStrike" dirty="0">
                        <a:solidFill>
                          <a:schemeClr val="bg1"/>
                        </a:solidFill>
                        <a:effectLst/>
                        <a:latin typeface="Times New Roman" panose="02020603050405020304" pitchFamily="18" charset="0"/>
                        <a:cs typeface="Times New Roman" panose="02020603050405020304" pitchFamily="18" charset="0"/>
                      </a:endParaRPr>
                    </a:p>
                    <a:p>
                      <a:pPr algn="r" fontAlgn="b"/>
                      <a:r>
                        <a:rPr lang="ru-RU" sz="1800" b="1" i="0" u="none" strike="noStrike" dirty="0">
                          <a:solidFill>
                            <a:schemeClr val="bg1"/>
                          </a:solidFill>
                          <a:effectLst/>
                          <a:latin typeface="Times New Roman" panose="02020603050405020304" pitchFamily="18" charset="0"/>
                          <a:cs typeface="Times New Roman" panose="02020603050405020304" pitchFamily="18" charset="0"/>
                        </a:rPr>
                        <a:t>МЕТОДЫ ИССЛЕДОВАНИЯ</a:t>
                      </a:r>
                    </a:p>
                    <a:p>
                      <a:pPr algn="r" fontAlgn="b"/>
                      <a:endParaRPr lang="ru-RU" sz="5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54013" marR="0" indent="0" algn="l" defTabSz="914400" rtl="0" eaLnBrk="1" fontAlgn="b" latinLnBrk="0" hangingPunct="1">
                        <a:lnSpc>
                          <a:spcPct val="90000"/>
                        </a:lnSpc>
                        <a:spcBef>
                          <a:spcPts val="0"/>
                        </a:spcBef>
                        <a:spcAft>
                          <a:spcPts val="0"/>
                        </a:spcAft>
                        <a:buClrTx/>
                        <a:buSzTx/>
                        <a:buFontTx/>
                        <a:buChar char="-"/>
                        <a:tabLst/>
                        <a:defRPr/>
                      </a:pPr>
                      <a:r>
                        <a:rPr lang="ru-RU" sz="1450" b="1" i="0" u="none" strike="noStrike" kern="1200" dirty="0" smtClean="0">
                          <a:solidFill>
                            <a:srgbClr val="003399"/>
                          </a:solidFill>
                          <a:latin typeface="Times New Roman" panose="02020603050405020304" pitchFamily="18" charset="0"/>
                          <a:ea typeface="+mn-ea"/>
                          <a:cs typeface="Times New Roman" panose="02020603050405020304" pitchFamily="18" charset="0"/>
                        </a:rPr>
                        <a:t> Наблюдение </a:t>
                      </a:r>
                      <a:r>
                        <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rPr>
                        <a:t>- сбор информации о деятельности учреждений, размещенной на общедоступных информационных ресурсах.</a:t>
                      </a:r>
                    </a:p>
                    <a:p>
                      <a:pPr marL="354013" indent="0" algn="l" fontAlgn="b">
                        <a:lnSpc>
                          <a:spcPct val="90000"/>
                        </a:lnSpc>
                        <a:buFontTx/>
                        <a:buChar char="-"/>
                      </a:pPr>
                      <a:r>
                        <a:rPr lang="ru-RU" sz="1450" b="1" i="0" u="none" strike="noStrike" baseline="0" dirty="0" smtClean="0">
                          <a:solidFill>
                            <a:srgbClr val="003399"/>
                          </a:solidFill>
                          <a:latin typeface="Times New Roman" panose="02020603050405020304" pitchFamily="18" charset="0"/>
                          <a:cs typeface="Times New Roman" panose="02020603050405020304" pitchFamily="18" charset="0"/>
                        </a:rPr>
                        <a:t> </a:t>
                      </a:r>
                      <a:r>
                        <a:rPr lang="ru-RU" sz="1450" b="1" i="0" u="none" strike="noStrike" dirty="0" smtClean="0">
                          <a:solidFill>
                            <a:srgbClr val="003399"/>
                          </a:solidFill>
                          <a:latin typeface="Times New Roman" panose="02020603050405020304" pitchFamily="18" charset="0"/>
                          <a:cs typeface="Times New Roman" panose="02020603050405020304" pitchFamily="18" charset="0"/>
                        </a:rPr>
                        <a:t>Онлайн анкетирование </a:t>
                      </a:r>
                      <a:r>
                        <a:rPr lang="ru-RU" sz="1450" b="0" i="0" u="none" strike="noStrike" dirty="0" smtClean="0">
                          <a:solidFill>
                            <a:srgbClr val="003399"/>
                          </a:solidFill>
                          <a:latin typeface="Times New Roman" panose="02020603050405020304" pitchFamily="18" charset="0"/>
                          <a:cs typeface="Times New Roman" panose="02020603050405020304" pitchFamily="18" charset="0"/>
                        </a:rPr>
                        <a:t>посредством электронного сервиса </a:t>
                      </a:r>
                      <a:r>
                        <a:rPr lang="ru-RU" sz="1450" b="1" i="0" u="none" strike="noStrike" dirty="0" err="1" smtClean="0">
                          <a:solidFill>
                            <a:srgbClr val="003399"/>
                          </a:solidFill>
                          <a:latin typeface="Times New Roman" panose="02020603050405020304" pitchFamily="18" charset="0"/>
                          <a:cs typeface="Times New Roman" panose="02020603050405020304" pitchFamily="18" charset="0"/>
                        </a:rPr>
                        <a:t>анкетолог.ру</a:t>
                      </a:r>
                      <a:r>
                        <a:rPr lang="ru-RU" sz="1450" b="1" i="0" u="none" strike="noStrike" dirty="0" smtClean="0">
                          <a:solidFill>
                            <a:srgbClr val="003399"/>
                          </a:solidFill>
                          <a:latin typeface="Times New Roman" panose="02020603050405020304" pitchFamily="18" charset="0"/>
                          <a:cs typeface="Times New Roman" panose="02020603050405020304" pitchFamily="18" charset="0"/>
                        </a:rPr>
                        <a:t>.</a:t>
                      </a:r>
                    </a:p>
                  </a:txBody>
                  <a:tcPr marL="8514" marR="8514" marT="8514" marB="0" anchor="ctr">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832062">
                <a:tc>
                  <a:txBody>
                    <a:bodyPr/>
                    <a:lstStyle/>
                    <a:p>
                      <a:pPr algn="r" fontAlgn="b"/>
                      <a:r>
                        <a:rPr lang="ru-RU" sz="1800" b="1" i="0" u="none" strike="noStrike" dirty="0">
                          <a:solidFill>
                            <a:schemeClr val="bg1"/>
                          </a:solidFill>
                          <a:effectLst/>
                          <a:latin typeface="Times New Roman" panose="02020603050405020304" pitchFamily="18" charset="0"/>
                          <a:cs typeface="Times New Roman" panose="02020603050405020304" pitchFamily="18" charset="0"/>
                        </a:rPr>
                        <a:t>ОБЪЕКТ ИССЛЕДОВАНИЯ</a:t>
                      </a: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54013" lvl="1" indent="0"/>
                      <a:r>
                        <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rPr>
                        <a:t>Объектом исследования </a:t>
                      </a:r>
                      <a:r>
                        <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rPr>
                        <a:t>являлись 83 образовательные организации </a:t>
                      </a:r>
                      <a:r>
                        <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rPr>
                        <a:t>осуществляющие свою деятельность на территории </a:t>
                      </a:r>
                      <a:r>
                        <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rPr>
                        <a:t>Гатчинского муниципального района Ленинградской области.</a:t>
                      </a:r>
                      <a:endParaRPr lang="ru-RU" sz="1450" b="0" i="0" u="none" strike="noStrike" kern="1200" dirty="0" smtClean="0">
                        <a:solidFill>
                          <a:srgbClr val="003399"/>
                        </a:solidFill>
                        <a:latin typeface="Times New Roman" panose="02020603050405020304" pitchFamily="18" charset="0"/>
                        <a:ea typeface="+mn-ea"/>
                        <a:cs typeface="Times New Roman" panose="02020603050405020304" pitchFamily="18" charset="0"/>
                      </a:endParaRP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4" name="Скругленный прямоугольник 13"/>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a:spLocks noGrp="1"/>
          </p:cNvSpPr>
          <p:nvPr>
            <p:ph type="title"/>
          </p:nvPr>
        </p:nvSpPr>
        <p:spPr>
          <a:xfrm>
            <a:off x="-36512" y="193204"/>
            <a:ext cx="9180512" cy="576064"/>
          </a:xfrm>
          <a:noFill/>
        </p:spPr>
        <p:txBody>
          <a:bodyPr>
            <a:noAutofit/>
          </a:bodyPr>
          <a:lstStyle/>
          <a:p>
            <a:pPr>
              <a:lnSpc>
                <a:spcPct val="90000"/>
              </a:lnSpc>
            </a:pPr>
            <a:r>
              <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МЕТОДОЛОГИЯ </a:t>
            </a:r>
            <a:r>
              <a:rPr lang="ru-RU" sz="2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ИССЛЕДОВАНИЯ</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0"/>
            <a:ext cx="7645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3</a:t>
            </a:fld>
            <a:endParaRPr lang="ru-RU" sz="1400" dirty="0">
              <a:solidFill>
                <a:srgbClr val="003399"/>
              </a:solidFill>
            </a:endParaRPr>
          </a:p>
        </p:txBody>
      </p:sp>
      <p:pic>
        <p:nvPicPr>
          <p:cNvPr id="23" name="Рисунок 22" descr="Голубая полоска.jpg"/>
          <p:cNvPicPr>
            <a:picLocks noChangeAspect="1"/>
          </p:cNvPicPr>
          <p:nvPr/>
        </p:nvPicPr>
        <p:blipFill>
          <a:blip r:embed="rId3" cstate="print"/>
          <a:stretch>
            <a:fillRect/>
          </a:stretch>
        </p:blipFill>
        <p:spPr>
          <a:xfrm rot="5400000">
            <a:off x="-1714508" y="1714508"/>
            <a:ext cx="5715000" cy="2285984"/>
          </a:xfrm>
          <a:prstGeom prst="rect">
            <a:avLst/>
          </a:prstGeom>
        </p:spPr>
      </p:pic>
      <p:graphicFrame>
        <p:nvGraphicFramePr>
          <p:cNvPr id="29" name="Таблица 28"/>
          <p:cNvGraphicFramePr>
            <a:graphicFrameLocks noGrp="1"/>
          </p:cNvGraphicFramePr>
          <p:nvPr>
            <p:extLst>
              <p:ext uri="{D42A27DB-BD31-4B8C-83A1-F6EECF244321}">
                <p14:modId xmlns:p14="http://schemas.microsoft.com/office/powerpoint/2010/main" val="2794358616"/>
              </p:ext>
            </p:extLst>
          </p:nvPr>
        </p:nvGraphicFramePr>
        <p:xfrm>
          <a:off x="0" y="857236"/>
          <a:ext cx="9036496" cy="4797114"/>
        </p:xfrm>
        <a:graphic>
          <a:graphicData uri="http://schemas.openxmlformats.org/drawingml/2006/table">
            <a:tbl>
              <a:tblPr/>
              <a:tblGrid>
                <a:gridCol w="2148020">
                  <a:extLst>
                    <a:ext uri="{9D8B030D-6E8A-4147-A177-3AD203B41FA5}">
                      <a16:colId xmlns:a16="http://schemas.microsoft.com/office/drawing/2014/main" val="20000"/>
                    </a:ext>
                  </a:extLst>
                </a:gridCol>
                <a:gridCol w="6888476">
                  <a:extLst>
                    <a:ext uri="{9D8B030D-6E8A-4147-A177-3AD203B41FA5}">
                      <a16:colId xmlns:a16="http://schemas.microsoft.com/office/drawing/2014/main" val="20001"/>
                    </a:ext>
                  </a:extLst>
                </a:gridCol>
              </a:tblGrid>
              <a:tr h="4797114">
                <a:tc>
                  <a:txBody>
                    <a:bodyPr/>
                    <a:lstStyle/>
                    <a:p>
                      <a:pPr algn="r" fontAlgn="b"/>
                      <a:r>
                        <a:rPr lang="ru-RU" sz="1400" b="1" i="0" u="none" strike="noStrike"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СБОР И ОБОБЩЕНИЕ ИНФОРМАЦИИ О КАЧЕСТВЕ ОКАЗАНИЯ УСЛУГ ОБРАЗОВАТЕЛЬНЫМИ ОРГАНИЗАЦИЯМИ НА ТЕРРИТОРИИ РФ РЕГЛАМЕНТИРОВАНЫ</a:t>
                      </a:r>
                      <a:r>
                        <a:rPr lang="ru-RU" sz="1600" b="1" i="0" u="none" strike="noStrike"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endParaRPr lang="ru-RU" sz="1600" b="1" i="0" u="none" strike="noStrike" kern="12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marL="360000" indent="360000" algn="just" defTabSz="914400" rtl="0" eaLnBrk="1" fontAlgn="b" latinLnBrk="0" hangingPunct="1">
                        <a:lnSpc>
                          <a:spcPct val="90000"/>
                        </a:lnSpc>
                        <a:buFont typeface="Wingdings" pitchFamily="2" charset="2"/>
                        <a:buChar char="§"/>
                      </a:pP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Приказ </a:t>
                      </a:r>
                      <a:r>
                        <a:rPr lang="ru-RU" sz="1450" b="0" i="0" u="none" strike="noStrike" kern="1200" spc="-30" baseline="0" dirty="0" err="1" smtClean="0">
                          <a:solidFill>
                            <a:srgbClr val="003399"/>
                          </a:solidFill>
                          <a:latin typeface="Times New Roman" panose="02020603050405020304" pitchFamily="18" charset="0"/>
                          <a:ea typeface="+mn-ea"/>
                          <a:cs typeface="Times New Roman" panose="02020603050405020304" pitchFamily="18" charset="0"/>
                        </a:rPr>
                        <a:t>Минпросвещения</a:t>
                      </a: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 России от 13.03.2019 № 114</a:t>
                      </a:r>
                      <a:b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b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endParaRPr lang="ru-RU" sz="14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p>
                      <a:pPr marL="360000" indent="360000" algn="just" fontAlgn="b">
                        <a:lnSpc>
                          <a:spcPct val="90000"/>
                        </a:lnSpc>
                        <a:buFont typeface="Wingdings" pitchFamily="2" charset="2"/>
                        <a:buChar char="§"/>
                      </a:pP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Постановление Правительства Российской Федерации от 31 мая 2018 г.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endParaRPr lang="ru-RU" sz="14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p>
                      <a:pPr marL="360000" indent="360000" algn="just" defTabSz="914400" rtl="0" eaLnBrk="1" fontAlgn="b" latinLnBrk="0" hangingPunct="1">
                        <a:lnSpc>
                          <a:spcPct val="90000"/>
                        </a:lnSpc>
                        <a:buFont typeface="Wingdings" pitchFamily="2" charset="2"/>
                        <a:buChar char="§"/>
                      </a:pP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Приказ Министерства труда и социальной защиты Российской Федерации от 31 мая 2018 г. № 344н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endParaRPr lang="ru-RU" sz="14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p>
                      <a:pPr marL="360000" indent="360000" algn="just" defTabSz="914400" rtl="0" eaLnBrk="1" fontAlgn="b" latinLnBrk="0" hangingPunct="1">
                        <a:lnSpc>
                          <a:spcPct val="90000"/>
                        </a:lnSpc>
                        <a:buFont typeface="Wingdings" pitchFamily="2" charset="2"/>
                        <a:buChar char="§"/>
                      </a:pP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Приказ 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endParaRPr lang="ru-RU" sz="14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p>
                      <a:pPr marL="360000" indent="360000" algn="l" defTabSz="914400" rtl="0" eaLnBrk="1" fontAlgn="b" latinLnBrk="0" hangingPunct="1">
                        <a:lnSpc>
                          <a:spcPct val="90000"/>
                        </a:lnSpc>
                        <a:buFont typeface="Wingdings" pitchFamily="2" charset="2"/>
                        <a:buChar char="§"/>
                      </a:pPr>
                      <a:r>
                        <a:rPr lang="ru-RU" sz="14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Федеральный закон от 27 июля 2006 г. № 152-ФЗ «О персональных данных».</a:t>
                      </a:r>
                      <a:endParaRPr lang="ru-RU" sz="14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Скругленный прямоугольник 13"/>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a:spLocks noGrp="1"/>
          </p:cNvSpPr>
          <p:nvPr>
            <p:ph type="title"/>
          </p:nvPr>
        </p:nvSpPr>
        <p:spPr>
          <a:xfrm>
            <a:off x="-36512" y="193204"/>
            <a:ext cx="9180512" cy="576064"/>
          </a:xfrm>
          <a:noFill/>
        </p:spPr>
        <p:txBody>
          <a:bodyPr>
            <a:noAutofit/>
          </a:bodyPr>
          <a:lstStyle/>
          <a:p>
            <a:pPr>
              <a:lnSpc>
                <a:spcPct val="90000"/>
              </a:lnSpc>
            </a:pPr>
            <a:r>
              <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МЕТОДОЛОГИЯ </a:t>
            </a:r>
            <a:r>
              <a:rPr lang="ru-RU" sz="2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ИССЛЕДОВАНИЯ</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6" y="-3175"/>
            <a:ext cx="7645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0"/>
            <a:ext cx="7645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4</a:t>
            </a:fld>
            <a:endParaRPr lang="ru-RU" sz="1400" dirty="0">
              <a:solidFill>
                <a:srgbClr val="003399"/>
              </a:solidFill>
            </a:endParaRPr>
          </a:p>
        </p:txBody>
      </p:sp>
      <p:pic>
        <p:nvPicPr>
          <p:cNvPr id="23" name="Рисунок 22" descr="Голубая полоска.jpg"/>
          <p:cNvPicPr>
            <a:picLocks noChangeAspect="1"/>
          </p:cNvPicPr>
          <p:nvPr/>
        </p:nvPicPr>
        <p:blipFill>
          <a:blip r:embed="rId3" cstate="print"/>
          <a:stretch>
            <a:fillRect/>
          </a:stretch>
        </p:blipFill>
        <p:spPr>
          <a:xfrm rot="5400000">
            <a:off x="-2357450" y="2357450"/>
            <a:ext cx="5715000" cy="1000100"/>
          </a:xfrm>
          <a:prstGeom prst="rect">
            <a:avLst/>
          </a:prstGeom>
        </p:spPr>
      </p:pic>
      <p:sp>
        <p:nvSpPr>
          <p:cNvPr id="14" name="Скругленный прямоугольник 13"/>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a:spLocks noGrp="1"/>
          </p:cNvSpPr>
          <p:nvPr>
            <p:ph type="title"/>
          </p:nvPr>
        </p:nvSpPr>
        <p:spPr>
          <a:xfrm>
            <a:off x="-36512" y="193204"/>
            <a:ext cx="9180512" cy="576064"/>
          </a:xfrm>
          <a:noFill/>
        </p:spPr>
        <p:txBody>
          <a:bodyPr>
            <a:noAutofit/>
          </a:bodyPr>
          <a:lstStyle/>
          <a:p>
            <a:pPr>
              <a:lnSpc>
                <a:spcPct val="90000"/>
              </a:lnSpc>
            </a:pPr>
            <a:r>
              <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МЕТОДОЛОГИЯ </a:t>
            </a:r>
            <a:r>
              <a:rPr lang="ru-RU" sz="2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ИССЛЕДОВАНИЯ</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774115686"/>
              </p:ext>
            </p:extLst>
          </p:nvPr>
        </p:nvGraphicFramePr>
        <p:xfrm>
          <a:off x="1071538" y="928674"/>
          <a:ext cx="7929617" cy="4710759"/>
        </p:xfrm>
        <a:graphic>
          <a:graphicData uri="http://schemas.openxmlformats.org/drawingml/2006/table">
            <a:tbl>
              <a:tblPr firstRow="1" bandRow="1">
                <a:tableStyleId>{3B4B98B0-60AC-42C2-AFA5-B58CD77FA1E5}</a:tableStyleId>
              </a:tblPr>
              <a:tblGrid>
                <a:gridCol w="285752">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gridCol w="5715039">
                  <a:extLst>
                    <a:ext uri="{9D8B030D-6E8A-4147-A177-3AD203B41FA5}">
                      <a16:colId xmlns:a16="http://schemas.microsoft.com/office/drawing/2014/main" val="20002"/>
                    </a:ext>
                  </a:extLst>
                </a:gridCol>
              </a:tblGrid>
              <a:tr h="252649">
                <a:tc>
                  <a:txBody>
                    <a:bodyPr/>
                    <a:lstStyle/>
                    <a:p>
                      <a:pPr algn="ctr">
                        <a:lnSpc>
                          <a:spcPct val="90000"/>
                        </a:lnSpc>
                      </a:pPr>
                      <a:r>
                        <a:rPr lang="ru-RU" sz="1200" b="1"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ru-RU" sz="1200" b="1"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Критерий</a:t>
                      </a:r>
                      <a:endParaRPr lang="ru-RU" sz="1200" b="1"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ru-RU" sz="1200" b="1"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Показатели</a:t>
                      </a:r>
                      <a:endParaRPr lang="ru-RU" sz="1200" b="1"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316">
                <a:tc>
                  <a:txBody>
                    <a:bodyPr/>
                    <a:lstStyle/>
                    <a:p>
                      <a:pPr algn="ctr">
                        <a:lnSpc>
                          <a:spcPct val="90000"/>
                        </a:lnSpc>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1</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Открытость и доступность информации об организации социальной сферы </a:t>
                      </a:r>
                      <a:endParaRPr lang="ru-RU" sz="120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соответствие информации о деятельности организации, размещенной на общедоступных информационных ресурсах, ее содержанию и порядку (форме) размещения, установленным НПА; </a:t>
                      </a:r>
                    </a:p>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наличие на официальном сайте организации информации о дистанционных способах обратной связи и их функционирование;</a:t>
                      </a:r>
                    </a:p>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удовлетворенность потребителей услуг открытостью и доступностью информации</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0478">
                <a:tc>
                  <a:txBody>
                    <a:bodyPr/>
                    <a:lstStyle/>
                    <a:p>
                      <a:pPr algn="ctr">
                        <a:lnSpc>
                          <a:spcPct val="90000"/>
                        </a:lnSpc>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2</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Комфортность условий, в которых осуществляется образовательная деятельность </a:t>
                      </a:r>
                      <a:endParaRPr lang="ru-RU" sz="120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обеспечение в организации комфортных условий, в которых осуществляется образовательная деятельность;</a:t>
                      </a:r>
                    </a:p>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доля получателей услуг, удовлетворенных комфортностью предоставления услуг</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8602">
                <a:tc>
                  <a:txBody>
                    <a:bodyPr/>
                    <a:lstStyle/>
                    <a:p>
                      <a:pPr algn="ctr">
                        <a:lnSpc>
                          <a:spcPct val="90000"/>
                        </a:lnSpc>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3</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Доступность услуг для инвалидов </a:t>
                      </a:r>
                      <a:endParaRPr lang="ru-RU" sz="120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defTabSz="914400" rtl="0" eaLnBrk="1" latinLnBrk="0" hangingPunct="1">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оборудование территории, прилегающей к зданиям организации, и помещений с учетом доступности для инвалидов;</a:t>
                      </a:r>
                    </a:p>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обеспечение в организации условий доступности, позволяющих инвалидам получать образовательные услуги наравне с другими;</a:t>
                      </a:r>
                    </a:p>
                    <a:p>
                      <a:pPr marL="171450" indent="-1714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доля получателей услуг, удовлетворенных доступностью услуг для инвалидов (в % от общего числа опрошенных получателей образовательных услуг - инвалидов)</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2262">
                <a:tc>
                  <a:txBody>
                    <a:bodyPr/>
                    <a:lstStyle/>
                    <a:p>
                      <a:pPr algn="ctr">
                        <a:lnSpc>
                          <a:spcPct val="90000"/>
                        </a:lnSpc>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4</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Доброжелательность, вежливость работников организации </a:t>
                      </a:r>
                      <a:endParaRPr lang="ru-RU" sz="120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4000" indent="-285750" algn="just">
                        <a:lnSpc>
                          <a:spcPct val="90000"/>
                        </a:lnSpc>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доля получателей услуг, удовлетворенных доброжелательностью, вежливостью работников организации, обеспечивающих первичный контакт и информирование получателя услуги, непосредственное оказание услуги  при обращении в организацию, а также при использовании дистанционных форм взаимодействия</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92383">
                <a:tc>
                  <a:txBody>
                    <a:bodyPr/>
                    <a:lstStyle/>
                    <a:p>
                      <a:pPr algn="ctr">
                        <a:lnSpc>
                          <a:spcPct val="90000"/>
                        </a:lnSpc>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5</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Удовлетворенности условиями </a:t>
                      </a:r>
                    </a:p>
                    <a:p>
                      <a:pPr>
                        <a:lnSpc>
                          <a:spcPct val="90000"/>
                        </a:lnSpc>
                      </a:pPr>
                      <a:r>
                        <a:rPr lang="ru-RU" sz="120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оказания услуг</a:t>
                      </a:r>
                      <a:endParaRPr lang="ru-RU" sz="120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just" defTabSz="914400" rtl="0" eaLnBrk="1" latinLnBrk="0" hangingPunct="1">
                        <a:lnSpc>
                          <a:spcPct val="90000"/>
                        </a:lnSpc>
                        <a:spcAft>
                          <a:spcPts val="0"/>
                        </a:spcAft>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доля получателей услуг, которые готовы рекомендовать образовательную организацию родственникам и знакомым;</a:t>
                      </a:r>
                    </a:p>
                    <a:p>
                      <a:pPr marL="171450" lvl="0" indent="-171450" algn="just" defTabSz="914400" rtl="0" eaLnBrk="1" latinLnBrk="0" hangingPunct="1">
                        <a:lnSpc>
                          <a:spcPct val="90000"/>
                        </a:lnSpc>
                        <a:spcAft>
                          <a:spcPts val="0"/>
                        </a:spcAft>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 доля получателей услуг, удовлетворенных организационными условиями предоставления услуг; </a:t>
                      </a:r>
                    </a:p>
                    <a:p>
                      <a:pPr marL="171450" lvl="0" indent="-171450" algn="just" defTabSz="914400" rtl="0" eaLnBrk="1" latinLnBrk="0" hangingPunct="1">
                        <a:lnSpc>
                          <a:spcPct val="90000"/>
                        </a:lnSpc>
                        <a:spcAft>
                          <a:spcPts val="0"/>
                        </a:spcAft>
                        <a:buFont typeface="Arial" panose="020B0604020202020204" pitchFamily="34" charset="0"/>
                        <a:buChar char="•"/>
                      </a:pPr>
                      <a:r>
                        <a:rPr lang="ru-RU" sz="1150" b="0" i="0" u="none" strike="noStrike" kern="1200" spc="-30" baseline="0" dirty="0" smtClean="0">
                          <a:solidFill>
                            <a:srgbClr val="003399"/>
                          </a:solidFill>
                          <a:latin typeface="Times New Roman" panose="02020603050405020304" pitchFamily="18" charset="0"/>
                          <a:ea typeface="+mn-ea"/>
                          <a:cs typeface="Times New Roman" panose="02020603050405020304" pitchFamily="18" charset="0"/>
                        </a:rPr>
                        <a:t>доля получателей услуг, удовлетворенных  в целом условиями оказания услуг </a:t>
                      </a:r>
                      <a:endParaRPr lang="ru-RU" sz="1150" b="0" i="0" u="none" strike="noStrike" kern="1200" spc="-30" baseline="0" dirty="0">
                        <a:solidFill>
                          <a:srgbClr val="00339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Прямоугольник 9"/>
          <p:cNvSpPr/>
          <p:nvPr/>
        </p:nvSpPr>
        <p:spPr>
          <a:xfrm rot="16200000">
            <a:off x="-1752929" y="2727738"/>
            <a:ext cx="4572000" cy="830997"/>
          </a:xfrm>
          <a:prstGeom prst="rect">
            <a:avLst/>
          </a:prstGeom>
        </p:spPr>
        <p:txBody>
          <a:bodyPr>
            <a:spAutoFit/>
          </a:bodyPr>
          <a:lstStyle/>
          <a:p>
            <a:pPr algn="ctr"/>
            <a:r>
              <a:rPr lang="ru-RU" sz="1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КРИТЕРИИ И ПОКАЗАТЕЛИ ОЦЕНКИ КАЧЕСТВА УСЛОВИЙ ОКАЗАНИЯ УСЛУГ ОРГАНИЗАЦИЯМИ ОБРАЗОВАНИЯ</a:t>
            </a:r>
            <a:endPar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0"/>
            <a:ext cx="76454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5</a:t>
            </a:fld>
            <a:endParaRPr lang="ru-RU" sz="1400" dirty="0">
              <a:solidFill>
                <a:srgbClr val="003399"/>
              </a:solidFill>
            </a:endParaRPr>
          </a:p>
        </p:txBody>
      </p:sp>
      <p:pic>
        <p:nvPicPr>
          <p:cNvPr id="23" name="Рисунок 22" descr="Голубая полоска.jpg"/>
          <p:cNvPicPr>
            <a:picLocks noChangeAspect="1"/>
          </p:cNvPicPr>
          <p:nvPr/>
        </p:nvPicPr>
        <p:blipFill>
          <a:blip r:embed="rId3" cstate="print"/>
          <a:stretch>
            <a:fillRect/>
          </a:stretch>
        </p:blipFill>
        <p:spPr>
          <a:xfrm rot="5400000">
            <a:off x="-1643070" y="1643070"/>
            <a:ext cx="5715000" cy="2428860"/>
          </a:xfrm>
          <a:prstGeom prst="rect">
            <a:avLst/>
          </a:prstGeom>
        </p:spPr>
      </p:pic>
      <p:graphicFrame>
        <p:nvGraphicFramePr>
          <p:cNvPr id="29" name="Таблица 28"/>
          <p:cNvGraphicFramePr>
            <a:graphicFrameLocks noGrp="1"/>
          </p:cNvGraphicFramePr>
          <p:nvPr>
            <p:extLst>
              <p:ext uri="{D42A27DB-BD31-4B8C-83A1-F6EECF244321}">
                <p14:modId xmlns:p14="http://schemas.microsoft.com/office/powerpoint/2010/main" val="2330866028"/>
              </p:ext>
            </p:extLst>
          </p:nvPr>
        </p:nvGraphicFramePr>
        <p:xfrm>
          <a:off x="156783" y="861796"/>
          <a:ext cx="8987217" cy="4853204"/>
        </p:xfrm>
        <a:graphic>
          <a:graphicData uri="http://schemas.openxmlformats.org/drawingml/2006/table">
            <a:tbl>
              <a:tblPr/>
              <a:tblGrid>
                <a:gridCol w="2208097">
                  <a:extLst>
                    <a:ext uri="{9D8B030D-6E8A-4147-A177-3AD203B41FA5}">
                      <a16:colId xmlns:a16="http://schemas.microsoft.com/office/drawing/2014/main" val="20000"/>
                    </a:ext>
                  </a:extLst>
                </a:gridCol>
                <a:gridCol w="6779120">
                  <a:extLst>
                    <a:ext uri="{9D8B030D-6E8A-4147-A177-3AD203B41FA5}">
                      <a16:colId xmlns:a16="http://schemas.microsoft.com/office/drawing/2014/main" val="20001"/>
                    </a:ext>
                  </a:extLst>
                </a:gridCol>
              </a:tblGrid>
              <a:tr h="1011685">
                <a:tc>
                  <a:txBody>
                    <a:bodyPr/>
                    <a:lstStyle/>
                    <a:p>
                      <a:pPr algn="r" fontAlgn="b"/>
                      <a:endParaRPr lang="ru-RU" sz="700" b="1" i="0" u="none" strike="noStrike" dirty="0">
                        <a:solidFill>
                          <a:schemeClr val="bg1"/>
                        </a:solidFill>
                        <a:effectLst/>
                        <a:latin typeface="Times New Roman" panose="02020603050405020304" pitchFamily="18" charset="0"/>
                        <a:cs typeface="Times New Roman" panose="02020603050405020304" pitchFamily="18" charset="0"/>
                      </a:endParaRPr>
                    </a:p>
                    <a:p>
                      <a:pPr marL="0" marR="0" indent="0" algn="r" defTabSz="914400" rtl="0" eaLnBrk="1" fontAlgn="b"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bg1"/>
                          </a:solidFill>
                          <a:effectLst/>
                          <a:latin typeface="Times New Roman" panose="02020603050405020304" pitchFamily="18" charset="0"/>
                          <a:ea typeface="+mn-ea"/>
                          <a:cs typeface="Times New Roman" panose="02020603050405020304" pitchFamily="18" charset="0"/>
                        </a:rPr>
                        <a:t>ТЕРРИТОРИЯ ИССЛЕДОВАНИЯ</a:t>
                      </a:r>
                      <a:r>
                        <a:rPr lang="ru-RU" sz="1800" b="1" i="0" u="none" strike="noStrike" baseline="0" dirty="0" smtClean="0">
                          <a:solidFill>
                            <a:schemeClr val="bg1"/>
                          </a:solidFill>
                          <a:effectLst/>
                          <a:latin typeface="Times New Roman" panose="02020603050405020304" pitchFamily="18" charset="0"/>
                          <a:cs typeface="Times New Roman" panose="02020603050405020304" pitchFamily="18" charset="0"/>
                        </a:rPr>
                        <a:t> </a:t>
                      </a:r>
                      <a:endParaRPr lang="ru-RU" sz="1800" b="1" i="0" u="none" strike="noStrike" baseline="0" dirty="0">
                        <a:solidFill>
                          <a:schemeClr val="bg1"/>
                        </a:solidFill>
                        <a:effectLst/>
                        <a:latin typeface="Times New Roman" panose="02020603050405020304" pitchFamily="18" charset="0"/>
                        <a:cs typeface="Times New Roman" panose="02020603050405020304" pitchFamily="18" charset="0"/>
                      </a:endParaRPr>
                    </a:p>
                    <a:p>
                      <a:pPr algn="r" fontAlgn="b"/>
                      <a:endParaRPr lang="ru-RU" sz="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marL="360000" lvl="0" indent="360000" algn="l" defTabSz="914400" rtl="0" eaLnBrk="1" fontAlgn="b" latinLnBrk="0" hangingPunct="1">
                        <a:lnSpc>
                          <a:spcPct val="90000"/>
                        </a:lnSpc>
                        <a:spcAft>
                          <a:spcPts val="0"/>
                        </a:spcAft>
                        <a:buFont typeface="Wingdings" pitchFamily="2" charset="2"/>
                        <a:buChar char="§"/>
                      </a:pPr>
                      <a:r>
                        <a:rPr lang="ru-RU" sz="2400" b="1" i="0" u="none" strike="noStrike" kern="1200" spc="-20" baseline="0" dirty="0" smtClean="0">
                          <a:solidFill>
                            <a:srgbClr val="003399"/>
                          </a:solidFill>
                          <a:latin typeface="Times New Roman" panose="02020603050405020304" pitchFamily="18" charset="0"/>
                          <a:ea typeface="+mn-ea"/>
                          <a:cs typeface="Times New Roman" panose="02020603050405020304" pitchFamily="18" charset="0"/>
                        </a:rPr>
                        <a:t>Гатчинского муниципального района Ленинградской области</a:t>
                      </a:r>
                      <a:endParaRPr lang="ru-RU" sz="2400" b="1" i="0" u="none" strike="noStrike" spc="-20" baseline="0" dirty="0">
                        <a:solidFill>
                          <a:srgbClr val="003399"/>
                        </a:solidFill>
                        <a:latin typeface="Times New Roman" panose="02020603050405020304" pitchFamily="18" charset="0"/>
                        <a:cs typeface="Times New Roman" panose="02020603050405020304" pitchFamily="18" charset="0"/>
                      </a:endParaRPr>
                    </a:p>
                  </a:txBody>
                  <a:tcPr marL="8514" marR="8514" marT="8514"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92413">
                <a:tc>
                  <a:txBody>
                    <a:bodyPr/>
                    <a:lstStyle/>
                    <a:p>
                      <a:pPr algn="r" fontAlgn="b"/>
                      <a:r>
                        <a:rPr lang="ru-RU" sz="1800" b="1" i="0"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ЧИСЛЕННОСТЬ ЕДИНИЦ НАБЛЮДЕНИЯ</a:t>
                      </a:r>
                      <a:endParaRPr lang="ru-RU"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37 Дошкольные образовательные учреждения</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4 Начальная школа-детский сад</a:t>
                      </a:r>
                      <a:endPar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endParaRP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34 Организации среднего образования</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8 Организации дополнительного образования</a:t>
                      </a:r>
                      <a:endPar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endParaRP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54910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ru-RU" sz="1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ВЫБОРОЧНАЯ СОВОКУПНОСТЬ РЕСПОНДЕНТОВ</a:t>
                      </a:r>
                    </a:p>
                    <a:p>
                      <a:pPr algn="r" fontAlgn="b"/>
                      <a:endParaRPr lang="ru-RU"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60000" lvl="0" indent="0">
                        <a:lnSpc>
                          <a:spcPct val="100000"/>
                        </a:lnSpc>
                        <a:spcAft>
                          <a:spcPts val="0"/>
                        </a:spcAft>
                        <a:buFont typeface="Wingdings" pitchFamily="2" charset="2"/>
                        <a:buNone/>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17537 респондентов, в том числе:</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4339 получателей услуг дошкольных образовательных учреждений</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688 получателей услуг  начальной школы-детский сад</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8747 получателей услуг организации среднего образования</a:t>
                      </a:r>
                    </a:p>
                    <a:p>
                      <a:pPr marL="360000" lvl="0" indent="360000">
                        <a:lnSpc>
                          <a:spcPct val="100000"/>
                        </a:lnSpc>
                        <a:spcAft>
                          <a:spcPts val="0"/>
                        </a:spcAft>
                        <a:buFont typeface="Wingdings" pitchFamily="2" charset="2"/>
                        <a:buChar char="§"/>
                      </a:pPr>
                      <a:r>
                        <a:rPr lang="ru-RU" sz="2000" b="0" i="0" u="none" strike="noStrike" kern="1200" baseline="0" dirty="0" smtClean="0">
                          <a:solidFill>
                            <a:srgbClr val="003399"/>
                          </a:solidFill>
                          <a:latin typeface="Times New Roman" panose="02020603050405020304" pitchFamily="18" charset="0"/>
                          <a:ea typeface="+mn-ea"/>
                          <a:cs typeface="Times New Roman" panose="02020603050405020304" pitchFamily="18" charset="0"/>
                        </a:rPr>
                        <a:t>3763 получателя услуг организации дополнительного образования</a:t>
                      </a:r>
                    </a:p>
                  </a:txBody>
                  <a:tcPr marL="8514" marR="8514" marT="851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3778885"/>
                  </a:ext>
                </a:extLst>
              </a:tr>
            </a:tbl>
          </a:graphicData>
        </a:graphic>
      </p:graphicFrame>
      <p:sp>
        <p:nvSpPr>
          <p:cNvPr id="14" name="Скругленный прямоугольник 13"/>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lgn="ctr"/>
            <a:endParaRPr lang="ru-RU" dirty="0"/>
          </a:p>
        </p:txBody>
      </p:sp>
      <p:sp>
        <p:nvSpPr>
          <p:cNvPr id="12" name="Заголовок 1"/>
          <p:cNvSpPr>
            <a:spLocks noGrp="1"/>
          </p:cNvSpPr>
          <p:nvPr>
            <p:ph type="title"/>
          </p:nvPr>
        </p:nvSpPr>
        <p:spPr>
          <a:xfrm>
            <a:off x="-36512" y="193204"/>
            <a:ext cx="9180512" cy="576064"/>
          </a:xfrm>
          <a:noFill/>
        </p:spPr>
        <p:txBody>
          <a:bodyPr>
            <a:noAutofit/>
          </a:bodyPr>
          <a:lstStyle/>
          <a:p>
            <a:pPr>
              <a:lnSpc>
                <a:spcPct val="90000"/>
              </a:lnSpc>
            </a:pPr>
            <a:r>
              <a:rPr lang="ru-RU" sz="2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ВЫБОРКА </a:t>
            </a:r>
            <a:r>
              <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0"/>
            <a:ext cx="7645400" cy="572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323" y="-11671"/>
            <a:ext cx="7668000" cy="57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Рисунок 25" descr="Голубая полоска.jpg"/>
          <p:cNvPicPr>
            <a:picLocks noChangeAspect="1"/>
          </p:cNvPicPr>
          <p:nvPr/>
        </p:nvPicPr>
        <p:blipFill>
          <a:blip r:embed="rId3" cstate="print"/>
          <a:stretch>
            <a:fillRect/>
          </a:stretch>
        </p:blipFill>
        <p:spPr>
          <a:xfrm rot="5400000">
            <a:off x="-1391761" y="1391760"/>
            <a:ext cx="5722664" cy="2939143"/>
          </a:xfrm>
          <a:prstGeom prst="rect">
            <a:avLst/>
          </a:prstGeom>
        </p:spPr>
      </p:pic>
      <p:sp>
        <p:nvSpPr>
          <p:cNvPr id="16"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6</a:t>
            </a:fld>
            <a:endParaRPr lang="ru-RU" sz="1400" dirty="0">
              <a:solidFill>
                <a:srgbClr val="003399"/>
              </a:solidFill>
            </a:endParaRPr>
          </a:p>
        </p:txBody>
      </p:sp>
      <p:sp>
        <p:nvSpPr>
          <p:cNvPr id="32" name="Скругленный прямоугольник 31"/>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0" y="193204"/>
            <a:ext cx="9166600" cy="576064"/>
          </a:xfrm>
          <a:noFill/>
        </p:spPr>
        <p:txBody>
          <a:bodyPr>
            <a:noAutofit/>
          </a:bodyPr>
          <a:lstStyle/>
          <a:p>
            <a:pPr>
              <a:lnSpc>
                <a:spcPct val="90000"/>
              </a:lnSpc>
            </a:pPr>
            <a:r>
              <a:rPr lang="ru-RU"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ИТОГИ НОК 2020</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463263" y="2577551"/>
            <a:ext cx="2459833" cy="1477328"/>
          </a:xfrm>
          <a:prstGeom prst="rect">
            <a:avLst/>
          </a:prstGeom>
          <a:solidFill>
            <a:schemeClr val="tx2">
              <a:lumMod val="20000"/>
              <a:lumOff val="80000"/>
              <a:alpha val="70000"/>
            </a:schemeClr>
          </a:solidFill>
          <a:ln>
            <a:noFill/>
          </a:ln>
        </p:spPr>
        <p:txBody>
          <a:bodyPr wrap="square">
            <a:spAutoFit/>
          </a:bodyPr>
          <a:lstStyle/>
          <a:p>
            <a:pPr algn="ctr"/>
            <a:r>
              <a:rPr lang="ru-RU" b="1" dirty="0">
                <a:solidFill>
                  <a:schemeClr val="bg2">
                    <a:lumMod val="25000"/>
                  </a:schemeClr>
                </a:solidFill>
              </a:rPr>
              <a:t>Средние </a:t>
            </a:r>
            <a:r>
              <a:rPr lang="ru-RU" b="1" dirty="0" smtClean="0">
                <a:solidFill>
                  <a:schemeClr val="bg2">
                    <a:lumMod val="25000"/>
                  </a:schemeClr>
                </a:solidFill>
              </a:rPr>
              <a:t>значения образовательных организаций </a:t>
            </a:r>
            <a:r>
              <a:rPr lang="ru-RU" b="1" dirty="0">
                <a:solidFill>
                  <a:schemeClr val="bg2">
                    <a:lumMod val="25000"/>
                  </a:schemeClr>
                </a:solidFill>
              </a:rPr>
              <a:t>по каждому из 5 </a:t>
            </a:r>
            <a:r>
              <a:rPr lang="ru-RU" b="1" dirty="0" smtClean="0">
                <a:solidFill>
                  <a:schemeClr val="bg2">
                    <a:lumMod val="25000"/>
                  </a:schemeClr>
                </a:solidFill>
              </a:rPr>
              <a:t>критериев</a:t>
            </a:r>
            <a:endParaRPr lang="ru-RU" b="1" dirty="0">
              <a:solidFill>
                <a:schemeClr val="bg2">
                  <a:lumMod val="25000"/>
                </a:schemeClr>
              </a:solidFill>
            </a:endParaRPr>
          </a:p>
        </p:txBody>
      </p:sp>
      <p:graphicFrame>
        <p:nvGraphicFramePr>
          <p:cNvPr id="4" name="Диаграмма 3"/>
          <p:cNvGraphicFramePr/>
          <p:nvPr>
            <p:extLst>
              <p:ext uri="{D42A27DB-BD31-4B8C-83A1-F6EECF244321}">
                <p14:modId xmlns:p14="http://schemas.microsoft.com/office/powerpoint/2010/main" val="3262013014"/>
              </p:ext>
            </p:extLst>
          </p:nvPr>
        </p:nvGraphicFramePr>
        <p:xfrm>
          <a:off x="-23960" y="697260"/>
          <a:ext cx="6324152" cy="5025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400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64"/>
            <a:ext cx="8171707" cy="572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1"/>
            <a:ext cx="7668000" cy="57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7</a:t>
            </a:fld>
            <a:endParaRPr lang="ru-RU" sz="1400" dirty="0">
              <a:solidFill>
                <a:srgbClr val="003399"/>
              </a:solidFill>
            </a:endParaRPr>
          </a:p>
        </p:txBody>
      </p:sp>
      <p:sp>
        <p:nvSpPr>
          <p:cNvPr id="32" name="Скругленный прямоугольник 31"/>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0" y="193204"/>
            <a:ext cx="9166600" cy="576064"/>
          </a:xfrm>
          <a:noFill/>
        </p:spPr>
        <p:txBody>
          <a:bodyPr>
            <a:noAutofit/>
          </a:bodyPr>
          <a:lstStyle/>
          <a:p>
            <a:pPr>
              <a:lnSpc>
                <a:spcPct val="90000"/>
              </a:lnSpc>
            </a:pPr>
            <a:r>
              <a:rPr lang="ru-RU"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ИТОГИ НОК 2020</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297300" y="802481"/>
            <a:ext cx="4572000" cy="646331"/>
          </a:xfrm>
          <a:prstGeom prst="rect">
            <a:avLst/>
          </a:prstGeom>
        </p:spPr>
        <p:txBody>
          <a:bodyPr>
            <a:spAutoFit/>
          </a:bodyPr>
          <a:lstStyle/>
          <a:p>
            <a:pPr algn="ctr"/>
            <a:r>
              <a:rPr lang="ru-RU" b="1" dirty="0" smtClean="0">
                <a:solidFill>
                  <a:srgbClr val="345CAC"/>
                </a:solidFill>
                <a:latin typeface="Times New Roman" panose="02020603050405020304" pitchFamily="18" charset="0"/>
                <a:cs typeface="Times New Roman" panose="02020603050405020304" pitchFamily="18" charset="0"/>
              </a:rPr>
              <a:t>Рейтинг </a:t>
            </a:r>
            <a:r>
              <a:rPr lang="ru-RU" b="1" dirty="0" smtClean="0">
                <a:solidFill>
                  <a:srgbClr val="345CAC"/>
                </a:solidFill>
                <a:latin typeface="Times New Roman" panose="02020603050405020304" pitchFamily="18" charset="0"/>
                <a:cs typeface="Times New Roman" panose="02020603050405020304" pitchFamily="18" charset="0"/>
              </a:rPr>
              <a:t>топ 10 из всех </a:t>
            </a:r>
            <a:r>
              <a:rPr lang="ru-RU" b="1" dirty="0" smtClean="0">
                <a:solidFill>
                  <a:srgbClr val="345CAC"/>
                </a:solidFill>
                <a:latin typeface="Times New Roman" panose="02020603050405020304" pitchFamily="18" charset="0"/>
                <a:cs typeface="Times New Roman" panose="02020603050405020304" pitchFamily="18" charset="0"/>
              </a:rPr>
              <a:t>оцениваемых организаций по 5 критериям </a:t>
            </a:r>
            <a:r>
              <a:rPr lang="ru-RU" b="1" dirty="0" smtClean="0">
                <a:solidFill>
                  <a:srgbClr val="345CAC"/>
                </a:solidFill>
                <a:latin typeface="Times New Roman" panose="02020603050405020304" pitchFamily="18" charset="0"/>
                <a:cs typeface="Times New Roman" panose="02020603050405020304" pitchFamily="18" charset="0"/>
              </a:rPr>
              <a:t>НОК</a:t>
            </a:r>
            <a:endParaRPr lang="ru-RU" b="1" dirty="0">
              <a:solidFill>
                <a:srgbClr val="345CAC"/>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1789578021"/>
              </p:ext>
            </p:extLst>
          </p:nvPr>
        </p:nvGraphicFramePr>
        <p:xfrm>
          <a:off x="194898" y="1418765"/>
          <a:ext cx="8971702"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36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64"/>
            <a:ext cx="8171707" cy="572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1"/>
            <a:ext cx="7668000" cy="57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8</a:t>
            </a:fld>
            <a:endParaRPr lang="ru-RU" sz="1400" dirty="0">
              <a:solidFill>
                <a:srgbClr val="003399"/>
              </a:solidFill>
            </a:endParaRPr>
          </a:p>
        </p:txBody>
      </p:sp>
      <p:sp>
        <p:nvSpPr>
          <p:cNvPr id="32" name="Скругленный прямоугольник 31"/>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0" y="193204"/>
            <a:ext cx="9166600" cy="576064"/>
          </a:xfrm>
          <a:noFill/>
        </p:spPr>
        <p:txBody>
          <a:bodyPr>
            <a:noAutofit/>
          </a:bodyPr>
          <a:lstStyle/>
          <a:p>
            <a:pPr>
              <a:lnSpc>
                <a:spcPct val="90000"/>
              </a:lnSpc>
            </a:pPr>
            <a:r>
              <a:rPr lang="ru-RU"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ИТОГИ НОК 2020</a:t>
            </a:r>
            <a:endParaRPr lang="ru-RU"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297300" y="802481"/>
            <a:ext cx="4572000" cy="646331"/>
          </a:xfrm>
          <a:prstGeom prst="rect">
            <a:avLst/>
          </a:prstGeom>
        </p:spPr>
        <p:txBody>
          <a:bodyPr>
            <a:spAutoFit/>
          </a:bodyPr>
          <a:lstStyle/>
          <a:p>
            <a:pPr algn="ctr"/>
            <a:r>
              <a:rPr lang="ru-RU" b="1" dirty="0" err="1" smtClean="0">
                <a:solidFill>
                  <a:srgbClr val="345CAC"/>
                </a:solidFill>
                <a:latin typeface="Times New Roman" panose="02020603050405020304" pitchFamily="18" charset="0"/>
                <a:cs typeface="Times New Roman" panose="02020603050405020304" pitchFamily="18" charset="0"/>
              </a:rPr>
              <a:t>Антирейтинг</a:t>
            </a:r>
            <a:r>
              <a:rPr lang="ru-RU" b="1" dirty="0" smtClean="0">
                <a:solidFill>
                  <a:srgbClr val="345CAC"/>
                </a:solidFill>
                <a:latin typeface="Times New Roman" panose="02020603050405020304" pitchFamily="18" charset="0"/>
                <a:cs typeface="Times New Roman" panose="02020603050405020304" pitchFamily="18" charset="0"/>
              </a:rPr>
              <a:t> 10 из всех </a:t>
            </a:r>
            <a:r>
              <a:rPr lang="ru-RU" b="1" dirty="0" smtClean="0">
                <a:solidFill>
                  <a:srgbClr val="345CAC"/>
                </a:solidFill>
                <a:latin typeface="Times New Roman" panose="02020603050405020304" pitchFamily="18" charset="0"/>
                <a:cs typeface="Times New Roman" panose="02020603050405020304" pitchFamily="18" charset="0"/>
              </a:rPr>
              <a:t>оцениваемых организаций по 5 критериям </a:t>
            </a:r>
            <a:r>
              <a:rPr lang="ru-RU" b="1" dirty="0" smtClean="0">
                <a:solidFill>
                  <a:srgbClr val="345CAC"/>
                </a:solidFill>
                <a:latin typeface="Times New Roman" panose="02020603050405020304" pitchFamily="18" charset="0"/>
                <a:cs typeface="Times New Roman" panose="02020603050405020304" pitchFamily="18" charset="0"/>
              </a:rPr>
              <a:t>НОК</a:t>
            </a:r>
            <a:endParaRPr lang="ru-RU" b="1" dirty="0">
              <a:solidFill>
                <a:srgbClr val="345CAC"/>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036213888"/>
              </p:ext>
            </p:extLst>
          </p:nvPr>
        </p:nvGraphicFramePr>
        <p:xfrm>
          <a:off x="153837" y="1473081"/>
          <a:ext cx="8879439" cy="4258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83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98" y="-1"/>
            <a:ext cx="7647067" cy="5715001"/>
          </a:xfrm>
          <a:prstGeom prst="rect">
            <a:avLst/>
          </a:prstGeom>
        </p:spPr>
      </p:pic>
      <p:pic>
        <p:nvPicPr>
          <p:cNvPr id="22" name="Рисунок 21" descr="Голубая полоска.jpg"/>
          <p:cNvPicPr>
            <a:picLocks noChangeAspect="1"/>
          </p:cNvPicPr>
          <p:nvPr/>
        </p:nvPicPr>
        <p:blipFill>
          <a:blip r:embed="rId3" cstate="print"/>
          <a:stretch>
            <a:fillRect/>
          </a:stretch>
        </p:blipFill>
        <p:spPr>
          <a:xfrm rot="5400000">
            <a:off x="-1579612" y="1579612"/>
            <a:ext cx="5715000" cy="2555776"/>
          </a:xfrm>
          <a:prstGeom prst="rect">
            <a:avLst/>
          </a:prstGeom>
        </p:spPr>
      </p:pic>
      <p:sp>
        <p:nvSpPr>
          <p:cNvPr id="23" name="Скругленный прямоугольник 22"/>
          <p:cNvSpPr/>
          <p:nvPr/>
        </p:nvSpPr>
        <p:spPr>
          <a:xfrm>
            <a:off x="345085" y="193204"/>
            <a:ext cx="8496944" cy="576064"/>
          </a:xfrm>
          <a:prstGeom prst="roundRect">
            <a:avLst/>
          </a:prstGeom>
          <a:solidFill>
            <a:srgbClr val="12A7DC"/>
          </a:solidFill>
          <a:ln w="12700">
            <a:solidFill>
              <a:srgbClr val="33CC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Заголовок 1"/>
          <p:cNvSpPr>
            <a:spLocks noGrp="1"/>
          </p:cNvSpPr>
          <p:nvPr>
            <p:ph type="title"/>
          </p:nvPr>
        </p:nvSpPr>
        <p:spPr>
          <a:xfrm>
            <a:off x="21557" y="193204"/>
            <a:ext cx="9144000" cy="648072"/>
          </a:xfrm>
        </p:spPr>
        <p:txBody>
          <a:bodyPr>
            <a:noAutofit/>
          </a:bodyPr>
          <a:lstStyle/>
          <a:p>
            <a:pPr>
              <a:lnSpc>
                <a:spcPct val="90000"/>
              </a:lnSpc>
            </a:pPr>
            <a:r>
              <a:rPr lang="ru-RU" sz="2800"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a:t>
            </a:r>
            <a:endParaRPr lang="ru-RU" sz="26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TextBox 44"/>
          <p:cNvSpPr txBox="1"/>
          <p:nvPr/>
        </p:nvSpPr>
        <p:spPr>
          <a:xfrm>
            <a:off x="142844" y="1643054"/>
            <a:ext cx="2500330" cy="2513188"/>
          </a:xfrm>
          <a:prstGeom prst="rect">
            <a:avLst/>
          </a:prstGeom>
          <a:noFill/>
        </p:spPr>
        <p:txBody>
          <a:bodyPr wrap="square" rtlCol="0">
            <a:spAutoFit/>
          </a:bodyPr>
          <a:lstStyle/>
          <a:p>
            <a:pPr>
              <a:lnSpc>
                <a:spcPct val="92000"/>
              </a:lnSpc>
            </a:pP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ПО ИТОГАМ НОК: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критерию 1</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900"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открытость и доступность информации об организации</a:t>
            </a:r>
            <a:endParaRPr lang="ru-RU" sz="1900" b="1" cap="all" spc="-2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1" name="Номер слайда 6"/>
          <p:cNvSpPr>
            <a:spLocks noGrp="1"/>
          </p:cNvSpPr>
          <p:nvPr>
            <p:ph type="sldNum" sz="quarter" idx="12"/>
          </p:nvPr>
        </p:nvSpPr>
        <p:spPr>
          <a:xfrm>
            <a:off x="8748464" y="5305772"/>
            <a:ext cx="395536" cy="409228"/>
          </a:xfrm>
        </p:spPr>
        <p:txBody>
          <a:bodyPr/>
          <a:lstStyle/>
          <a:p>
            <a:pPr algn="ctr"/>
            <a:fld id="{EC2EBF0D-3B44-4C21-9596-600DDEA72085}" type="slidenum">
              <a:rPr lang="ru-RU" sz="1400" smtClean="0">
                <a:solidFill>
                  <a:srgbClr val="003399"/>
                </a:solidFill>
              </a:rPr>
              <a:pPr algn="ctr"/>
              <a:t>9</a:t>
            </a:fld>
            <a:endParaRPr lang="ru-RU" sz="1400" dirty="0">
              <a:solidFill>
                <a:srgbClr val="003399"/>
              </a:solidFill>
            </a:endParaRPr>
          </a:p>
        </p:txBody>
      </p:sp>
      <p:sp>
        <p:nvSpPr>
          <p:cNvPr id="43" name="Прямоугольник 42"/>
          <p:cNvSpPr/>
          <p:nvPr/>
        </p:nvSpPr>
        <p:spPr>
          <a:xfrm>
            <a:off x="2714612" y="1000112"/>
            <a:ext cx="6000792" cy="338554"/>
          </a:xfrm>
          <a:prstGeom prst="rect">
            <a:avLst/>
          </a:prstGeom>
          <a:solidFill>
            <a:schemeClr val="tx2">
              <a:lumMod val="20000"/>
              <a:lumOff val="80000"/>
              <a:alpha val="70000"/>
            </a:schemeClr>
          </a:solidFill>
          <a:ln>
            <a:noFill/>
          </a:ln>
        </p:spPr>
        <p:txBody>
          <a:bodyPr wrap="square">
            <a:spAutoFit/>
          </a:bodyPr>
          <a:lstStyle/>
          <a:p>
            <a:r>
              <a:rPr lang="ru-RU" sz="1600" dirty="0" smtClean="0">
                <a:solidFill>
                  <a:srgbClr val="345CAC"/>
                </a:solidFill>
                <a:latin typeface="Times New Roman" panose="02020603050405020304" pitchFamily="18" charset="0"/>
                <a:cs typeface="Times New Roman" panose="02020603050405020304" pitchFamily="18" charset="0"/>
              </a:rPr>
              <a:t>СРЕДНИЙ БАЛЛ ПО КРИТЕРИЮ: </a:t>
            </a:r>
            <a:r>
              <a:rPr lang="ru-RU" sz="1600" dirty="0" smtClean="0">
                <a:solidFill>
                  <a:srgbClr val="345CAC"/>
                </a:solidFill>
                <a:latin typeface="Times New Roman" panose="02020603050405020304" pitchFamily="18" charset="0"/>
                <a:cs typeface="Times New Roman" panose="02020603050405020304" pitchFamily="18" charset="0"/>
              </a:rPr>
              <a:t>96.2</a:t>
            </a:r>
            <a:endParaRPr lang="ru-RU" sz="1600" dirty="0" smtClean="0">
              <a:solidFill>
                <a:srgbClr val="345CAC"/>
              </a:solidFill>
              <a:latin typeface="Times New Roman" panose="02020603050405020304" pitchFamily="18" charset="0"/>
              <a:cs typeface="Times New Roman" panose="02020603050405020304" pitchFamily="18" charset="0"/>
            </a:endParaRPr>
          </a:p>
        </p:txBody>
      </p:sp>
      <p:sp>
        <p:nvSpPr>
          <p:cNvPr id="50" name="Прямоугольник 49"/>
          <p:cNvSpPr/>
          <p:nvPr/>
        </p:nvSpPr>
        <p:spPr>
          <a:xfrm>
            <a:off x="2714612" y="1610310"/>
            <a:ext cx="6000792" cy="1031051"/>
          </a:xfrm>
          <a:prstGeom prst="rect">
            <a:avLst/>
          </a:prstGeom>
          <a:solidFill>
            <a:schemeClr val="accent3">
              <a:lumMod val="20000"/>
              <a:lumOff val="80000"/>
              <a:alpha val="70000"/>
            </a:schemeClr>
          </a:solidFill>
          <a:ln>
            <a:noFill/>
          </a:ln>
        </p:spPr>
        <p:txBody>
          <a:bodyPr wrap="square">
            <a:spAutoFit/>
          </a:bodyPr>
          <a:lstStyle/>
          <a:p>
            <a:pPr fontAlgn="ctr">
              <a:lnSpc>
                <a:spcPct val="95000"/>
              </a:lnSpc>
            </a:pPr>
            <a:r>
              <a:rPr lang="ru-RU" sz="1600" cap="all" dirty="0" smtClean="0">
                <a:solidFill>
                  <a:srgbClr val="FF6600"/>
                </a:solidFill>
              </a:rPr>
              <a:t>Устранить несоответствие информации о деятельности организации, размещенной на общедоступных информационных ресурсах, требованиям к ее перечню и содержанию в НПА.</a:t>
            </a:r>
          </a:p>
        </p:txBody>
      </p:sp>
      <p:sp>
        <p:nvSpPr>
          <p:cNvPr id="11" name="Прямоугольник 10">
            <a:extLst>
              <a:ext uri="{FF2B5EF4-FFF2-40B4-BE49-F238E27FC236}">
                <a16:creationId xmlns:a16="http://schemas.microsoft.com/office/drawing/2014/main" id="{7DC757FC-E0E3-448F-997D-6324AC4CCA37}"/>
              </a:ext>
            </a:extLst>
          </p:cNvPr>
          <p:cNvSpPr/>
          <p:nvPr/>
        </p:nvSpPr>
        <p:spPr>
          <a:xfrm>
            <a:off x="2698506" y="2847037"/>
            <a:ext cx="6000792" cy="2618409"/>
          </a:xfrm>
          <a:prstGeom prst="rect">
            <a:avLst/>
          </a:prstGeom>
          <a:solidFill>
            <a:schemeClr val="accent5">
              <a:lumMod val="20000"/>
              <a:lumOff val="80000"/>
              <a:alpha val="70000"/>
            </a:schemeClr>
          </a:solidFill>
          <a:ln>
            <a:noFill/>
          </a:ln>
        </p:spPr>
        <p:txBody>
          <a:bodyPr wrap="square">
            <a:spAutoFit/>
          </a:bodyPr>
          <a:lstStyle/>
          <a:p>
            <a:pPr fontAlgn="ctr">
              <a:lnSpc>
                <a:spcPct val="90000"/>
              </a:lnSpc>
              <a:buFont typeface="Wingdings" pitchFamily="2" charset="2"/>
              <a:buChar char="§"/>
            </a:pPr>
            <a:r>
              <a:rPr lang="ru-RU" sz="1400" cap="all" dirty="0" smtClean="0">
                <a:solidFill>
                  <a:srgbClr val="0070C0"/>
                </a:solidFill>
                <a:latin typeface="Times New Roman" panose="02020603050405020304" pitchFamily="18" charset="0"/>
                <a:cs typeface="Times New Roman" panose="02020603050405020304" pitchFamily="18" charset="0"/>
              </a:rPr>
              <a:t>ст. 29 </a:t>
            </a:r>
            <a:r>
              <a:rPr lang="ru-RU" sz="1400" cap="all" dirty="0" err="1" smtClean="0">
                <a:solidFill>
                  <a:srgbClr val="0070C0"/>
                </a:solidFill>
                <a:latin typeface="Times New Roman" panose="02020603050405020304" pitchFamily="18" charset="0"/>
                <a:cs typeface="Times New Roman" panose="02020603050405020304" pitchFamily="18" charset="0"/>
              </a:rPr>
              <a:t>фз</a:t>
            </a:r>
            <a:r>
              <a:rPr lang="ru-RU" sz="1400" cap="all" dirty="0" smtClean="0">
                <a:solidFill>
                  <a:srgbClr val="0070C0"/>
                </a:solidFill>
                <a:latin typeface="Times New Roman" panose="02020603050405020304" pitchFamily="18" charset="0"/>
                <a:cs typeface="Times New Roman" panose="02020603050405020304" pitchFamily="18" charset="0"/>
              </a:rPr>
              <a:t> от 29 декабря 2012 г. № 273-ФЗ «Об образовании в Российской Федерации»; </a:t>
            </a:r>
          </a:p>
          <a:p>
            <a:pPr fontAlgn="ctr">
              <a:lnSpc>
                <a:spcPct val="90000"/>
              </a:lnSpc>
              <a:buFont typeface="Wingdings" pitchFamily="2" charset="2"/>
              <a:buChar char="§"/>
            </a:pPr>
            <a:r>
              <a:rPr lang="ru-RU" sz="1400" cap="all" dirty="0" smtClean="0">
                <a:solidFill>
                  <a:srgbClr val="0070C0"/>
                </a:solidFill>
                <a:latin typeface="Times New Roman" panose="02020603050405020304" pitchFamily="18" charset="0"/>
                <a:cs typeface="Times New Roman" panose="02020603050405020304" pitchFamily="18" charset="0"/>
              </a:rPr>
              <a:t>постановление Правительства </a:t>
            </a:r>
            <a:r>
              <a:rPr lang="ru-RU" sz="1400" cap="all" dirty="0" err="1" smtClean="0">
                <a:solidFill>
                  <a:srgbClr val="0070C0"/>
                </a:solidFill>
                <a:latin typeface="Times New Roman" panose="02020603050405020304" pitchFamily="18" charset="0"/>
                <a:cs typeface="Times New Roman" panose="02020603050405020304" pitchFamily="18" charset="0"/>
              </a:rPr>
              <a:t>рф</a:t>
            </a:r>
            <a:r>
              <a:rPr lang="ru-RU" sz="1400" cap="all" dirty="0" smtClean="0">
                <a:solidFill>
                  <a:srgbClr val="0070C0"/>
                </a:solidFill>
                <a:latin typeface="Times New Roman" panose="02020603050405020304" pitchFamily="18" charset="0"/>
                <a:cs typeface="Times New Roman" panose="02020603050405020304" pitchFamily="18" charset="0"/>
              </a:rPr>
              <a:t> от 10 июля от 10 июля 2013 г. № 582 «Об утверждении правил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a:t>
            </a:r>
          </a:p>
          <a:p>
            <a:pPr fontAlgn="ctr">
              <a:lnSpc>
                <a:spcPct val="90000"/>
              </a:lnSpc>
              <a:buFont typeface="Wingdings" pitchFamily="2" charset="2"/>
              <a:buChar char="§"/>
            </a:pPr>
            <a:r>
              <a:rPr lang="ru-RU" sz="1400" cap="all" dirty="0" smtClean="0">
                <a:solidFill>
                  <a:srgbClr val="0070C0"/>
                </a:solidFill>
                <a:latin typeface="Times New Roman" panose="02020603050405020304" pitchFamily="18" charset="0"/>
                <a:cs typeface="Times New Roman" panose="02020603050405020304" pitchFamily="18" charset="0"/>
              </a:rPr>
              <a:t>приказ </a:t>
            </a:r>
            <a:r>
              <a:rPr lang="ru-RU" sz="1400" cap="all" dirty="0" err="1" smtClean="0">
                <a:solidFill>
                  <a:srgbClr val="0070C0"/>
                </a:solidFill>
                <a:latin typeface="Times New Roman" panose="02020603050405020304" pitchFamily="18" charset="0"/>
                <a:cs typeface="Times New Roman" panose="02020603050405020304" pitchFamily="18" charset="0"/>
              </a:rPr>
              <a:t>Рособрнадзора</a:t>
            </a:r>
            <a:r>
              <a:rPr lang="ru-RU" sz="1400" cap="all" dirty="0" smtClean="0">
                <a:solidFill>
                  <a:srgbClr val="0070C0"/>
                </a:solidFill>
                <a:latin typeface="Times New Roman" panose="02020603050405020304" pitchFamily="18" charset="0"/>
                <a:cs typeface="Times New Roman" panose="02020603050405020304" pitchFamily="18" charset="0"/>
              </a:rPr>
              <a:t> от 29 мая 2014 г.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 </a:t>
            </a:r>
            <a:endParaRPr lang="ru-RU" sz="1400" cap="all"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3955</TotalTime>
  <Words>1338</Words>
  <Application>Microsoft Office PowerPoint</Application>
  <PresentationFormat>Экран (16:10)</PresentationFormat>
  <Paragraphs>140</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Wingdings</vt:lpstr>
      <vt:lpstr>Тема Office</vt:lpstr>
      <vt:lpstr>Презентация PowerPoint</vt:lpstr>
      <vt:lpstr>МЕТОДОЛОГИЯ ИССЛЕДОВАНИЯ</vt:lpstr>
      <vt:lpstr>МЕТОДОЛОГИЯ ИССЛЕДОВАНИЯ</vt:lpstr>
      <vt:lpstr>МЕТОДОЛОГИЯ ИССЛЕДОВАНИЯ</vt:lpstr>
      <vt:lpstr>ВЫБОРКА ИССЛЕДОВАНИЯ</vt:lpstr>
      <vt:lpstr>ИТОГИ НОК 2020</vt:lpstr>
      <vt:lpstr>ИТОГИ НОК 2020</vt:lpstr>
      <vt:lpstr>ИТОГИ НОК 2020</vt:lpstr>
      <vt:lpstr>РЕКОМЕНДАЦИИ ПО ИТОГАМ НОК</vt:lpstr>
      <vt:lpstr>РЕКОМЕНДАЦИИ ПО ИТОГАМ НОК</vt:lpstr>
      <vt:lpstr>РЕКОМЕНДАЦИИ ПО ИТОГАМ НОК</vt:lpstr>
      <vt:lpstr>РЕКОМЕНДАЦИИ ПО ИТОГАМ НОК</vt:lpstr>
      <vt:lpstr>РЕКОМЕНДАЦИИ ПО ИТОГАМ НОК</vt:lpstr>
      <vt:lpstr>ЗАКЛЮЧЕНИЕ</vt:lpstr>
      <vt:lpstr>БЛАГОДАРИМ ВАС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Admin_07</dc:creator>
  <cp:lastModifiedBy>slava gartman</cp:lastModifiedBy>
  <cp:revision>379</cp:revision>
  <dcterms:created xsi:type="dcterms:W3CDTF">2018-12-04T08:15:52Z</dcterms:created>
  <dcterms:modified xsi:type="dcterms:W3CDTF">2020-11-19T04:49:05Z</dcterms:modified>
</cp:coreProperties>
</file>