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27" r:id="rId3"/>
    <p:sldId id="371" r:id="rId4"/>
    <p:sldId id="333" r:id="rId5"/>
    <p:sldId id="331" r:id="rId6"/>
    <p:sldId id="366" r:id="rId7"/>
    <p:sldId id="367" r:id="rId8"/>
    <p:sldId id="336" r:id="rId9"/>
    <p:sldId id="368" r:id="rId10"/>
    <p:sldId id="315" r:id="rId11"/>
    <p:sldId id="300" r:id="rId12"/>
    <p:sldId id="328" r:id="rId13"/>
    <p:sldId id="343" r:id="rId14"/>
    <p:sldId id="329" r:id="rId15"/>
    <p:sldId id="330" r:id="rId16"/>
    <p:sldId id="369" r:id="rId17"/>
    <p:sldId id="344" r:id="rId18"/>
    <p:sldId id="345" r:id="rId19"/>
    <p:sldId id="342" r:id="rId20"/>
    <p:sldId id="341" r:id="rId21"/>
    <p:sldId id="340" r:id="rId22"/>
    <p:sldId id="339" r:id="rId23"/>
    <p:sldId id="370" r:id="rId24"/>
    <p:sldId id="338" r:id="rId25"/>
    <p:sldId id="353" r:id="rId26"/>
    <p:sldId id="352" r:id="rId27"/>
    <p:sldId id="351" r:id="rId28"/>
    <p:sldId id="337" r:id="rId29"/>
    <p:sldId id="354" r:id="rId30"/>
    <p:sldId id="359" r:id="rId31"/>
    <p:sldId id="358" r:id="rId32"/>
    <p:sldId id="357" r:id="rId33"/>
    <p:sldId id="356" r:id="rId34"/>
    <p:sldId id="355" r:id="rId35"/>
    <p:sldId id="360" r:id="rId36"/>
    <p:sldId id="322" r:id="rId37"/>
    <p:sldId id="365" r:id="rId38"/>
    <p:sldId id="33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76B5"/>
    <a:srgbClr val="2042CD"/>
    <a:srgbClr val="1F3DBA"/>
    <a:srgbClr val="DF0000"/>
    <a:srgbClr val="18BDF6"/>
    <a:srgbClr val="19B1E5"/>
    <a:srgbClr val="F6F6F6"/>
    <a:srgbClr val="FEFEFE"/>
    <a:srgbClr val="F7F7F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55" autoAdjust="0"/>
    <p:restoredTop sz="94660"/>
  </p:normalViewPr>
  <p:slideViewPr>
    <p:cSldViewPr showGuides="1">
      <p:cViewPr>
        <p:scale>
          <a:sx n="125" d="100"/>
          <a:sy n="125" d="100"/>
        </p:scale>
        <p:origin x="-1128" y="600"/>
      </p:cViewPr>
      <p:guideLst>
        <p:guide orient="horz" pos="1055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F1CE3-264A-4B49-A437-6AE8D0029CD8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B2ACD6-9440-7B4B-BBB8-B99E3333503D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i="1" dirty="0" smtClean="0"/>
            <a:t>среди школ повышенного уровня</a:t>
          </a:r>
          <a:endParaRPr lang="ru-RU" dirty="0"/>
        </a:p>
      </dgm:t>
    </dgm:pt>
    <dgm:pt modelId="{C05D1DF0-099B-9D47-AF6B-8CDF79938A44}" type="parTrans" cxnId="{33169B34-9C4E-1447-A3C6-455BFE04138C}">
      <dgm:prSet/>
      <dgm:spPr/>
      <dgm:t>
        <a:bodyPr/>
        <a:lstStyle/>
        <a:p>
          <a:endParaRPr lang="ru-RU"/>
        </a:p>
      </dgm:t>
    </dgm:pt>
    <dgm:pt modelId="{64D81789-3613-4045-8CCE-2814914F55F9}" type="sibTrans" cxnId="{33169B34-9C4E-1447-A3C6-455BFE04138C}">
      <dgm:prSet/>
      <dgm:spPr/>
      <dgm:t>
        <a:bodyPr/>
        <a:lstStyle/>
        <a:p>
          <a:endParaRPr lang="ru-RU"/>
        </a:p>
      </dgm:t>
    </dgm:pt>
    <dgm:pt modelId="{AA6F7303-A744-C64B-91FB-F11AA131E89F}">
      <dgm:prSet phldrT="[Текст]"/>
      <dgm:spPr>
        <a:solidFill>
          <a:schemeClr val="tx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i="1" dirty="0" smtClean="0"/>
            <a:t>Гатчинская гимназия им. </a:t>
          </a:r>
          <a:r>
            <a:rPr lang="ru-RU" i="1" dirty="0" err="1" smtClean="0"/>
            <a:t>К.Д.Ушинского</a:t>
          </a:r>
          <a:r>
            <a:rPr lang="ru-RU" i="1" dirty="0" smtClean="0"/>
            <a:t>,</a:t>
          </a:r>
          <a:endParaRPr lang="ru-RU" dirty="0"/>
        </a:p>
      </dgm:t>
    </dgm:pt>
    <dgm:pt modelId="{38520BC1-B677-4946-97AB-48E9DAAC0211}" type="parTrans" cxnId="{8F747472-88D4-B645-8C49-51B5C4F4BF75}">
      <dgm:prSet/>
      <dgm:spPr/>
      <dgm:t>
        <a:bodyPr/>
        <a:lstStyle/>
        <a:p>
          <a:endParaRPr lang="ru-RU"/>
        </a:p>
      </dgm:t>
    </dgm:pt>
    <dgm:pt modelId="{C9D442CC-EB6F-2942-B8E3-DB5872A2F35D}" type="sibTrans" cxnId="{8F747472-88D4-B645-8C49-51B5C4F4BF75}">
      <dgm:prSet/>
      <dgm:spPr/>
      <dgm:t>
        <a:bodyPr/>
        <a:lstStyle/>
        <a:p>
          <a:endParaRPr lang="ru-RU"/>
        </a:p>
      </dgm:t>
    </dgm:pt>
    <dgm:pt modelId="{6F578124-2D56-4A47-9A9D-E22CBDD27430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i="1" dirty="0" smtClean="0"/>
            <a:t>среди начальных школ</a:t>
          </a:r>
          <a:endParaRPr lang="ru-RU" dirty="0"/>
        </a:p>
      </dgm:t>
    </dgm:pt>
    <dgm:pt modelId="{96D93585-AE9E-E849-833E-584D4F9DB745}" type="parTrans" cxnId="{D0532047-8EFE-3B4E-B09A-6ADD29508031}">
      <dgm:prSet/>
      <dgm:spPr/>
      <dgm:t>
        <a:bodyPr/>
        <a:lstStyle/>
        <a:p>
          <a:endParaRPr lang="ru-RU"/>
        </a:p>
      </dgm:t>
    </dgm:pt>
    <dgm:pt modelId="{31D145D3-A3C8-5B49-8F59-10622E649EDC}" type="sibTrans" cxnId="{D0532047-8EFE-3B4E-B09A-6ADD29508031}">
      <dgm:prSet/>
      <dgm:spPr/>
      <dgm:t>
        <a:bodyPr/>
        <a:lstStyle/>
        <a:p>
          <a:endParaRPr lang="ru-RU"/>
        </a:p>
      </dgm:t>
    </dgm:pt>
    <dgm:pt modelId="{1474C339-B569-504D-A19F-9035BA5EFC3D}">
      <dgm:prSet phldrT="[Текст]"/>
      <dgm:spPr>
        <a:solidFill>
          <a:srgbClr val="A5BEE6">
            <a:alpha val="90000"/>
          </a:srgbClr>
        </a:solidFill>
        <a:ln>
          <a:noFill/>
        </a:ln>
      </dgm:spPr>
      <dgm:t>
        <a:bodyPr/>
        <a:lstStyle/>
        <a:p>
          <a:r>
            <a:rPr lang="ru-RU" i="1" dirty="0" err="1" smtClean="0"/>
            <a:t>Терволовская</a:t>
          </a:r>
          <a:r>
            <a:rPr lang="ru-RU" i="1" dirty="0" smtClean="0"/>
            <a:t> ООШ.</a:t>
          </a:r>
          <a:endParaRPr lang="ru-RU" i="1" dirty="0"/>
        </a:p>
      </dgm:t>
    </dgm:pt>
    <dgm:pt modelId="{4580EC83-1813-FF49-97EA-FBBFC7790E8B}" type="parTrans" cxnId="{DD9FA344-F381-854D-A203-52A653446007}">
      <dgm:prSet/>
      <dgm:spPr/>
      <dgm:t>
        <a:bodyPr/>
        <a:lstStyle/>
        <a:p>
          <a:endParaRPr lang="ru-RU"/>
        </a:p>
      </dgm:t>
    </dgm:pt>
    <dgm:pt modelId="{7591AEEB-E5FD-9145-96E7-4ED18E97A416}" type="sibTrans" cxnId="{DD9FA344-F381-854D-A203-52A653446007}">
      <dgm:prSet/>
      <dgm:spPr/>
      <dgm:t>
        <a:bodyPr/>
        <a:lstStyle/>
        <a:p>
          <a:endParaRPr lang="ru-RU"/>
        </a:p>
      </dgm:t>
    </dgm:pt>
    <dgm:pt modelId="{5B2D7FD8-D2EA-E642-B08D-958A8C28214F}">
      <dgm:prSet phldrT="[Текст]"/>
      <dgm:spPr>
        <a:solidFill>
          <a:srgbClr val="CB76B5"/>
        </a:solidFill>
      </dgm:spPr>
      <dgm:t>
        <a:bodyPr/>
        <a:lstStyle/>
        <a:p>
          <a:r>
            <a:rPr lang="ru-RU" i="1" dirty="0" smtClean="0"/>
            <a:t>среди основных школ</a:t>
          </a:r>
          <a:endParaRPr lang="ru-RU" dirty="0"/>
        </a:p>
      </dgm:t>
    </dgm:pt>
    <dgm:pt modelId="{DED80813-D15C-944D-AD79-68056A267CF6}" type="parTrans" cxnId="{50086709-E0C9-9A4E-B37E-0DBD549ECE95}">
      <dgm:prSet/>
      <dgm:spPr/>
      <dgm:t>
        <a:bodyPr/>
        <a:lstStyle/>
        <a:p>
          <a:endParaRPr lang="ru-RU"/>
        </a:p>
      </dgm:t>
    </dgm:pt>
    <dgm:pt modelId="{9267316C-B857-4441-A400-C6C28C91A849}" type="sibTrans" cxnId="{50086709-E0C9-9A4E-B37E-0DBD549ECE95}">
      <dgm:prSet/>
      <dgm:spPr/>
      <dgm:t>
        <a:bodyPr/>
        <a:lstStyle/>
        <a:p>
          <a:endParaRPr lang="ru-RU"/>
        </a:p>
      </dgm:t>
    </dgm:pt>
    <dgm:pt modelId="{6653E2FC-B015-A34E-B6A9-3B5A43CB34B9}">
      <dgm:prSet phldrT="[Текст]"/>
      <dgm:spPr>
        <a:solidFill>
          <a:srgbClr val="0000FF"/>
        </a:solidFill>
      </dgm:spPr>
      <dgm:t>
        <a:bodyPr/>
        <a:lstStyle/>
        <a:p>
          <a:r>
            <a:rPr lang="ru-RU" i="1" smtClean="0"/>
            <a:t>среди городских средних школ</a:t>
          </a:r>
          <a:endParaRPr lang="ru-RU" dirty="0"/>
        </a:p>
      </dgm:t>
    </dgm:pt>
    <dgm:pt modelId="{53D7C6B4-6B70-5845-9107-5D9A34571AAD}" type="parTrans" cxnId="{132E0FD6-3EB7-F946-88D5-ACF20E5A0871}">
      <dgm:prSet/>
      <dgm:spPr/>
      <dgm:t>
        <a:bodyPr/>
        <a:lstStyle/>
        <a:p>
          <a:endParaRPr lang="ru-RU"/>
        </a:p>
      </dgm:t>
    </dgm:pt>
    <dgm:pt modelId="{662EAAC4-2232-4643-A892-8406DD1183D3}" type="sibTrans" cxnId="{132E0FD6-3EB7-F946-88D5-ACF20E5A0871}">
      <dgm:prSet/>
      <dgm:spPr/>
      <dgm:t>
        <a:bodyPr/>
        <a:lstStyle/>
        <a:p>
          <a:endParaRPr lang="ru-RU"/>
        </a:p>
      </dgm:t>
    </dgm:pt>
    <dgm:pt modelId="{C041B50D-362F-734D-86C8-587C8DAA0AB9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i="1" dirty="0" smtClean="0"/>
            <a:t>среди сельских средних школ</a:t>
          </a:r>
          <a:endParaRPr lang="ru-RU" dirty="0"/>
        </a:p>
      </dgm:t>
    </dgm:pt>
    <dgm:pt modelId="{4C4E15CA-8FDB-3145-8BC4-C15FA2E2BF60}" type="parTrans" cxnId="{E0F71754-B803-B743-977B-B3A0AE8CC03B}">
      <dgm:prSet/>
      <dgm:spPr/>
      <dgm:t>
        <a:bodyPr/>
        <a:lstStyle/>
        <a:p>
          <a:endParaRPr lang="ru-RU"/>
        </a:p>
      </dgm:t>
    </dgm:pt>
    <dgm:pt modelId="{3B2DF99F-1F98-ED4B-9A1A-0B2C5DB6EE33}" type="sibTrans" cxnId="{E0F71754-B803-B743-977B-B3A0AE8CC03B}">
      <dgm:prSet/>
      <dgm:spPr/>
      <dgm:t>
        <a:bodyPr/>
        <a:lstStyle/>
        <a:p>
          <a:endParaRPr lang="ru-RU"/>
        </a:p>
      </dgm:t>
    </dgm:pt>
    <dgm:pt modelId="{2E5386E2-4970-AC4D-96AB-721818963A20}">
      <dgm:prSet/>
      <dgm:spPr>
        <a:solidFill>
          <a:srgbClr val="A5BEE6">
            <a:alpha val="90000"/>
          </a:srgbClr>
        </a:solidFill>
        <a:ln>
          <a:noFill/>
        </a:ln>
      </dgm:spPr>
      <dgm:t>
        <a:bodyPr/>
        <a:lstStyle/>
        <a:p>
          <a:r>
            <a:rPr lang="ru-RU" i="1" smtClean="0"/>
            <a:t>Гатчинская НОШ №5;</a:t>
          </a:r>
          <a:endParaRPr lang="ru-RU"/>
        </a:p>
      </dgm:t>
    </dgm:pt>
    <dgm:pt modelId="{562FB16D-4B9E-6C41-A9A3-5A33076D4BF2}" type="parTrans" cxnId="{E82B0110-2BF8-F441-B0F8-A50226F9AD37}">
      <dgm:prSet/>
      <dgm:spPr/>
      <dgm:t>
        <a:bodyPr/>
        <a:lstStyle/>
        <a:p>
          <a:endParaRPr lang="ru-RU"/>
        </a:p>
      </dgm:t>
    </dgm:pt>
    <dgm:pt modelId="{0609E1B6-BA03-C047-8B2E-D8FD38BE3A6C}" type="sibTrans" cxnId="{E82B0110-2BF8-F441-B0F8-A50226F9AD37}">
      <dgm:prSet/>
      <dgm:spPr/>
      <dgm:t>
        <a:bodyPr/>
        <a:lstStyle/>
        <a:p>
          <a:endParaRPr lang="ru-RU"/>
        </a:p>
      </dgm:t>
    </dgm:pt>
    <dgm:pt modelId="{78DA2904-15C5-2046-816F-9E588EDCE39F}">
      <dgm:prSet/>
      <dgm:spPr>
        <a:solidFill>
          <a:srgbClr val="A5BEE6">
            <a:alpha val="90000"/>
          </a:srgbClr>
        </a:solidFill>
        <a:ln>
          <a:noFill/>
        </a:ln>
      </dgm:spPr>
      <dgm:t>
        <a:bodyPr/>
        <a:lstStyle/>
        <a:p>
          <a:r>
            <a:rPr lang="ru-RU" i="1" smtClean="0"/>
            <a:t>Гатчинская СОШ №8;</a:t>
          </a:r>
          <a:endParaRPr lang="ru-RU"/>
        </a:p>
      </dgm:t>
    </dgm:pt>
    <dgm:pt modelId="{84789A76-706B-794A-91DD-90391D04149E}" type="parTrans" cxnId="{D3BAF65C-D5E9-DD4B-A889-4837D8E7239A}">
      <dgm:prSet/>
      <dgm:spPr/>
      <dgm:t>
        <a:bodyPr/>
        <a:lstStyle/>
        <a:p>
          <a:endParaRPr lang="ru-RU"/>
        </a:p>
      </dgm:t>
    </dgm:pt>
    <dgm:pt modelId="{1FF6F186-DA4D-0F45-823A-0CB9F9634A5D}" type="sibTrans" cxnId="{D3BAF65C-D5E9-DD4B-A889-4837D8E7239A}">
      <dgm:prSet/>
      <dgm:spPr/>
      <dgm:t>
        <a:bodyPr/>
        <a:lstStyle/>
        <a:p>
          <a:endParaRPr lang="ru-RU"/>
        </a:p>
      </dgm:t>
    </dgm:pt>
    <dgm:pt modelId="{1BAA2988-E112-2C4F-882F-047414583771}">
      <dgm:prSet/>
      <dgm:spPr>
        <a:solidFill>
          <a:schemeClr val="tx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i="1" dirty="0" err="1" smtClean="0"/>
            <a:t>Таицкая</a:t>
          </a:r>
          <a:r>
            <a:rPr lang="ru-RU" i="1" dirty="0" smtClean="0"/>
            <a:t> СОШ; </a:t>
          </a:r>
          <a:endParaRPr lang="ru-RU" dirty="0"/>
        </a:p>
      </dgm:t>
    </dgm:pt>
    <dgm:pt modelId="{1F899E2B-5319-D346-8B97-D2B71565EFB0}" type="parTrans" cxnId="{00BF5E8A-6CFC-5E45-A4F1-9C8AB524BF75}">
      <dgm:prSet/>
      <dgm:spPr/>
      <dgm:t>
        <a:bodyPr/>
        <a:lstStyle/>
        <a:p>
          <a:endParaRPr lang="ru-RU"/>
        </a:p>
      </dgm:t>
    </dgm:pt>
    <dgm:pt modelId="{92E70823-E718-E248-BF93-E4846F90AB9B}" type="sibTrans" cxnId="{00BF5E8A-6CFC-5E45-A4F1-9C8AB524BF75}">
      <dgm:prSet/>
      <dgm:spPr/>
      <dgm:t>
        <a:bodyPr/>
        <a:lstStyle/>
        <a:p>
          <a:endParaRPr lang="ru-RU"/>
        </a:p>
      </dgm:t>
    </dgm:pt>
    <dgm:pt modelId="{79CCE475-A3CA-2D4B-A33C-156B75CB784C}" type="pres">
      <dgm:prSet presAssocID="{319F1CE3-264A-4B49-A437-6AE8D0029CD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42D30B-F82A-844E-9E3F-90BFDD0D53FB}" type="pres">
      <dgm:prSet presAssocID="{64B2ACD6-9440-7B4B-BBB8-B99E3333503D}" presName="linNode" presStyleCnt="0"/>
      <dgm:spPr/>
    </dgm:pt>
    <dgm:pt modelId="{477110FD-895D-4E4B-BC7F-E503A0D22100}" type="pres">
      <dgm:prSet presAssocID="{64B2ACD6-9440-7B4B-BBB8-B99E3333503D}" presName="parentShp" presStyleLbl="node1" presStyleIdx="0" presStyleCnt="5" custLinFactNeighborY="-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E5494-3C41-1B46-AA48-42B114DC0DEA}" type="pres">
      <dgm:prSet presAssocID="{64B2ACD6-9440-7B4B-BBB8-B99E3333503D}" presName="childShp" presStyleLbl="bgAccFollowNode1" presStyleIdx="0" presStyleCnt="5" custLinFactNeighborY="-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2FAD3-0252-054B-BA4D-99A2A7215412}" type="pres">
      <dgm:prSet presAssocID="{64D81789-3613-4045-8CCE-2814914F55F9}" presName="spacing" presStyleCnt="0"/>
      <dgm:spPr/>
    </dgm:pt>
    <dgm:pt modelId="{F80A0462-A55F-1A4E-B44B-49951A314205}" type="pres">
      <dgm:prSet presAssocID="{6F578124-2D56-4A47-9A9D-E22CBDD27430}" presName="linNode" presStyleCnt="0"/>
      <dgm:spPr/>
    </dgm:pt>
    <dgm:pt modelId="{25F6E4AE-8D8F-0149-96E2-5DEE5F7BA581}" type="pres">
      <dgm:prSet presAssocID="{6F578124-2D56-4A47-9A9D-E22CBDD27430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422BF-25ED-FF44-8ECE-DDC35457DA7E}" type="pres">
      <dgm:prSet presAssocID="{6F578124-2D56-4A47-9A9D-E22CBDD27430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D38A0-10D6-FD44-B5FB-BAB2D25F5F40}" type="pres">
      <dgm:prSet presAssocID="{31D145D3-A3C8-5B49-8F59-10622E649EDC}" presName="spacing" presStyleCnt="0"/>
      <dgm:spPr/>
    </dgm:pt>
    <dgm:pt modelId="{4FC8EB45-5048-C441-9307-C4DA52FD870E}" type="pres">
      <dgm:prSet presAssocID="{6653E2FC-B015-A34E-B6A9-3B5A43CB34B9}" presName="linNode" presStyleCnt="0"/>
      <dgm:spPr/>
    </dgm:pt>
    <dgm:pt modelId="{4FF6D34B-10EA-C74D-94DD-CBF0A91D5BC6}" type="pres">
      <dgm:prSet presAssocID="{6653E2FC-B015-A34E-B6A9-3B5A43CB34B9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95DE2-8644-4E40-943F-60579DDBDF66}" type="pres">
      <dgm:prSet presAssocID="{6653E2FC-B015-A34E-B6A9-3B5A43CB34B9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73322-F779-F646-93CD-7E8092DB2689}" type="pres">
      <dgm:prSet presAssocID="{662EAAC4-2232-4643-A892-8406DD1183D3}" presName="spacing" presStyleCnt="0"/>
      <dgm:spPr/>
    </dgm:pt>
    <dgm:pt modelId="{94AD270E-4C62-F441-8712-B60624694213}" type="pres">
      <dgm:prSet presAssocID="{C041B50D-362F-734D-86C8-587C8DAA0AB9}" presName="linNode" presStyleCnt="0"/>
      <dgm:spPr/>
    </dgm:pt>
    <dgm:pt modelId="{FB80B060-3A93-F341-B186-A64ACF6237BE}" type="pres">
      <dgm:prSet presAssocID="{C041B50D-362F-734D-86C8-587C8DAA0AB9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B47C6-9D36-1E42-879D-445D92E21009}" type="pres">
      <dgm:prSet presAssocID="{C041B50D-362F-734D-86C8-587C8DAA0AB9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67CD7-5571-7A45-84F7-8348B86FAE94}" type="pres">
      <dgm:prSet presAssocID="{3B2DF99F-1F98-ED4B-9A1A-0B2C5DB6EE33}" presName="spacing" presStyleCnt="0"/>
      <dgm:spPr/>
    </dgm:pt>
    <dgm:pt modelId="{A16F8A0A-1BDD-9144-AA2C-05B5FA640E61}" type="pres">
      <dgm:prSet presAssocID="{5B2D7FD8-D2EA-E642-B08D-958A8C28214F}" presName="linNode" presStyleCnt="0"/>
      <dgm:spPr/>
    </dgm:pt>
    <dgm:pt modelId="{4478C6F2-40BA-4844-8322-976E4429B2AB}" type="pres">
      <dgm:prSet presAssocID="{5B2D7FD8-D2EA-E642-B08D-958A8C28214F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042A6-1835-AC42-9DEC-D6335A7CCE44}" type="pres">
      <dgm:prSet presAssocID="{5B2D7FD8-D2EA-E642-B08D-958A8C28214F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E1CF2-3440-B048-9C2D-5FB37220E70E}" type="presOf" srcId="{78DA2904-15C5-2046-816F-9E588EDCE39F}" destId="{1FE95DE2-8644-4E40-943F-60579DDBDF66}" srcOrd="0" destOrd="0" presId="urn:microsoft.com/office/officeart/2005/8/layout/vList6"/>
    <dgm:cxn modelId="{132E0FD6-3EB7-F946-88D5-ACF20E5A0871}" srcId="{319F1CE3-264A-4B49-A437-6AE8D0029CD8}" destId="{6653E2FC-B015-A34E-B6A9-3B5A43CB34B9}" srcOrd="2" destOrd="0" parTransId="{53D7C6B4-6B70-5845-9107-5D9A34571AAD}" sibTransId="{662EAAC4-2232-4643-A892-8406DD1183D3}"/>
    <dgm:cxn modelId="{A59D0843-82B3-5D49-B108-4DF5DD2F2A74}" type="presOf" srcId="{1BAA2988-E112-2C4F-882F-047414583771}" destId="{205B47C6-9D36-1E42-879D-445D92E21009}" srcOrd="0" destOrd="0" presId="urn:microsoft.com/office/officeart/2005/8/layout/vList6"/>
    <dgm:cxn modelId="{E82B0110-2BF8-F441-B0F8-A50226F9AD37}" srcId="{6F578124-2D56-4A47-9A9D-E22CBDD27430}" destId="{2E5386E2-4970-AC4D-96AB-721818963A20}" srcOrd="0" destOrd="0" parTransId="{562FB16D-4B9E-6C41-A9A3-5A33076D4BF2}" sibTransId="{0609E1B6-BA03-C047-8B2E-D8FD38BE3A6C}"/>
    <dgm:cxn modelId="{E0F71754-B803-B743-977B-B3A0AE8CC03B}" srcId="{319F1CE3-264A-4B49-A437-6AE8D0029CD8}" destId="{C041B50D-362F-734D-86C8-587C8DAA0AB9}" srcOrd="3" destOrd="0" parTransId="{4C4E15CA-8FDB-3145-8BC4-C15FA2E2BF60}" sibTransId="{3B2DF99F-1F98-ED4B-9A1A-0B2C5DB6EE33}"/>
    <dgm:cxn modelId="{D0532047-8EFE-3B4E-B09A-6ADD29508031}" srcId="{319F1CE3-264A-4B49-A437-6AE8D0029CD8}" destId="{6F578124-2D56-4A47-9A9D-E22CBDD27430}" srcOrd="1" destOrd="0" parTransId="{96D93585-AE9E-E849-833E-584D4F9DB745}" sibTransId="{31D145D3-A3C8-5B49-8F59-10622E649EDC}"/>
    <dgm:cxn modelId="{4C3ADC5E-3683-5E4B-97AD-229C55DEC430}" type="presOf" srcId="{64B2ACD6-9440-7B4B-BBB8-B99E3333503D}" destId="{477110FD-895D-4E4B-BC7F-E503A0D22100}" srcOrd="0" destOrd="0" presId="urn:microsoft.com/office/officeart/2005/8/layout/vList6"/>
    <dgm:cxn modelId="{50D67E59-6F49-B440-89EB-26EEDE732528}" type="presOf" srcId="{AA6F7303-A744-C64B-91FB-F11AA131E89F}" destId="{1ECE5494-3C41-1B46-AA48-42B114DC0DEA}" srcOrd="0" destOrd="0" presId="urn:microsoft.com/office/officeart/2005/8/layout/vList6"/>
    <dgm:cxn modelId="{DD5C974F-3E41-D340-91A9-7BE44D3D5840}" type="presOf" srcId="{6653E2FC-B015-A34E-B6A9-3B5A43CB34B9}" destId="{4FF6D34B-10EA-C74D-94DD-CBF0A91D5BC6}" srcOrd="0" destOrd="0" presId="urn:microsoft.com/office/officeart/2005/8/layout/vList6"/>
    <dgm:cxn modelId="{50086709-E0C9-9A4E-B37E-0DBD549ECE95}" srcId="{319F1CE3-264A-4B49-A437-6AE8D0029CD8}" destId="{5B2D7FD8-D2EA-E642-B08D-958A8C28214F}" srcOrd="4" destOrd="0" parTransId="{DED80813-D15C-944D-AD79-68056A267CF6}" sibTransId="{9267316C-B857-4441-A400-C6C28C91A849}"/>
    <dgm:cxn modelId="{8F747472-88D4-B645-8C49-51B5C4F4BF75}" srcId="{64B2ACD6-9440-7B4B-BBB8-B99E3333503D}" destId="{AA6F7303-A744-C64B-91FB-F11AA131E89F}" srcOrd="0" destOrd="0" parTransId="{38520BC1-B677-4946-97AB-48E9DAAC0211}" sibTransId="{C9D442CC-EB6F-2942-B8E3-DB5872A2F35D}"/>
    <dgm:cxn modelId="{280043AC-3CEC-F742-9117-53D9E0FD0FB4}" type="presOf" srcId="{5B2D7FD8-D2EA-E642-B08D-958A8C28214F}" destId="{4478C6F2-40BA-4844-8322-976E4429B2AB}" srcOrd="0" destOrd="0" presId="urn:microsoft.com/office/officeart/2005/8/layout/vList6"/>
    <dgm:cxn modelId="{33169B34-9C4E-1447-A3C6-455BFE04138C}" srcId="{319F1CE3-264A-4B49-A437-6AE8D0029CD8}" destId="{64B2ACD6-9440-7B4B-BBB8-B99E3333503D}" srcOrd="0" destOrd="0" parTransId="{C05D1DF0-099B-9D47-AF6B-8CDF79938A44}" sibTransId="{64D81789-3613-4045-8CCE-2814914F55F9}"/>
    <dgm:cxn modelId="{C0C5F8EC-60C9-6448-A05C-09625897CA8F}" type="presOf" srcId="{319F1CE3-264A-4B49-A437-6AE8D0029CD8}" destId="{79CCE475-A3CA-2D4B-A33C-156B75CB784C}" srcOrd="0" destOrd="0" presId="urn:microsoft.com/office/officeart/2005/8/layout/vList6"/>
    <dgm:cxn modelId="{F40949C3-C5D2-BE42-BECB-D39EDB02DC16}" type="presOf" srcId="{2E5386E2-4970-AC4D-96AB-721818963A20}" destId="{2EE422BF-25ED-FF44-8ECE-DDC35457DA7E}" srcOrd="0" destOrd="0" presId="urn:microsoft.com/office/officeart/2005/8/layout/vList6"/>
    <dgm:cxn modelId="{00BF5E8A-6CFC-5E45-A4F1-9C8AB524BF75}" srcId="{C041B50D-362F-734D-86C8-587C8DAA0AB9}" destId="{1BAA2988-E112-2C4F-882F-047414583771}" srcOrd="0" destOrd="0" parTransId="{1F899E2B-5319-D346-8B97-D2B71565EFB0}" sibTransId="{92E70823-E718-E248-BF93-E4846F90AB9B}"/>
    <dgm:cxn modelId="{DD9FA344-F381-854D-A203-52A653446007}" srcId="{5B2D7FD8-D2EA-E642-B08D-958A8C28214F}" destId="{1474C339-B569-504D-A19F-9035BA5EFC3D}" srcOrd="0" destOrd="0" parTransId="{4580EC83-1813-FF49-97EA-FBBFC7790E8B}" sibTransId="{7591AEEB-E5FD-9145-96E7-4ED18E97A416}"/>
    <dgm:cxn modelId="{D3BAF65C-D5E9-DD4B-A889-4837D8E7239A}" srcId="{6653E2FC-B015-A34E-B6A9-3B5A43CB34B9}" destId="{78DA2904-15C5-2046-816F-9E588EDCE39F}" srcOrd="0" destOrd="0" parTransId="{84789A76-706B-794A-91DD-90391D04149E}" sibTransId="{1FF6F186-DA4D-0F45-823A-0CB9F9634A5D}"/>
    <dgm:cxn modelId="{E4490DAC-AA50-7D4A-B86E-D4833214669A}" type="presOf" srcId="{6F578124-2D56-4A47-9A9D-E22CBDD27430}" destId="{25F6E4AE-8D8F-0149-96E2-5DEE5F7BA581}" srcOrd="0" destOrd="0" presId="urn:microsoft.com/office/officeart/2005/8/layout/vList6"/>
    <dgm:cxn modelId="{7CAE9E83-A918-8D40-A5CF-B7274557F9B9}" type="presOf" srcId="{1474C339-B569-504D-A19F-9035BA5EFC3D}" destId="{E53042A6-1835-AC42-9DEC-D6335A7CCE44}" srcOrd="0" destOrd="0" presId="urn:microsoft.com/office/officeart/2005/8/layout/vList6"/>
    <dgm:cxn modelId="{BB0FE82F-E622-604D-99AA-0D214EF7B7EF}" type="presOf" srcId="{C041B50D-362F-734D-86C8-587C8DAA0AB9}" destId="{FB80B060-3A93-F341-B186-A64ACF6237BE}" srcOrd="0" destOrd="0" presId="urn:microsoft.com/office/officeart/2005/8/layout/vList6"/>
    <dgm:cxn modelId="{CDB04A76-6CAC-E64D-894A-D06A554E005E}" type="presParOf" srcId="{79CCE475-A3CA-2D4B-A33C-156B75CB784C}" destId="{0742D30B-F82A-844E-9E3F-90BFDD0D53FB}" srcOrd="0" destOrd="0" presId="urn:microsoft.com/office/officeart/2005/8/layout/vList6"/>
    <dgm:cxn modelId="{894B875A-9892-EE41-8C93-8BD13B6F805B}" type="presParOf" srcId="{0742D30B-F82A-844E-9E3F-90BFDD0D53FB}" destId="{477110FD-895D-4E4B-BC7F-E503A0D22100}" srcOrd="0" destOrd="0" presId="urn:microsoft.com/office/officeart/2005/8/layout/vList6"/>
    <dgm:cxn modelId="{22B896C9-62E1-B64A-9056-A3AF8AA64C42}" type="presParOf" srcId="{0742D30B-F82A-844E-9E3F-90BFDD0D53FB}" destId="{1ECE5494-3C41-1B46-AA48-42B114DC0DEA}" srcOrd="1" destOrd="0" presId="urn:microsoft.com/office/officeart/2005/8/layout/vList6"/>
    <dgm:cxn modelId="{0879CB01-2F55-3E45-B1CD-5D89552A2938}" type="presParOf" srcId="{79CCE475-A3CA-2D4B-A33C-156B75CB784C}" destId="{4352FAD3-0252-054B-BA4D-99A2A7215412}" srcOrd="1" destOrd="0" presId="urn:microsoft.com/office/officeart/2005/8/layout/vList6"/>
    <dgm:cxn modelId="{9181C5C5-7E97-424B-BEDF-6094E3913728}" type="presParOf" srcId="{79CCE475-A3CA-2D4B-A33C-156B75CB784C}" destId="{F80A0462-A55F-1A4E-B44B-49951A314205}" srcOrd="2" destOrd="0" presId="urn:microsoft.com/office/officeart/2005/8/layout/vList6"/>
    <dgm:cxn modelId="{56AD50FE-82CD-064F-BD06-C53EE6ADD8A3}" type="presParOf" srcId="{F80A0462-A55F-1A4E-B44B-49951A314205}" destId="{25F6E4AE-8D8F-0149-96E2-5DEE5F7BA581}" srcOrd="0" destOrd="0" presId="urn:microsoft.com/office/officeart/2005/8/layout/vList6"/>
    <dgm:cxn modelId="{D7C5D947-1868-2D4B-AC4C-E467FD379139}" type="presParOf" srcId="{F80A0462-A55F-1A4E-B44B-49951A314205}" destId="{2EE422BF-25ED-FF44-8ECE-DDC35457DA7E}" srcOrd="1" destOrd="0" presId="urn:microsoft.com/office/officeart/2005/8/layout/vList6"/>
    <dgm:cxn modelId="{2B450A81-443D-FF42-8520-D2C3659E2C8B}" type="presParOf" srcId="{79CCE475-A3CA-2D4B-A33C-156B75CB784C}" destId="{A7FD38A0-10D6-FD44-B5FB-BAB2D25F5F40}" srcOrd="3" destOrd="0" presId="urn:microsoft.com/office/officeart/2005/8/layout/vList6"/>
    <dgm:cxn modelId="{7476CE10-A853-7C4C-8A43-2F8D06BA0314}" type="presParOf" srcId="{79CCE475-A3CA-2D4B-A33C-156B75CB784C}" destId="{4FC8EB45-5048-C441-9307-C4DA52FD870E}" srcOrd="4" destOrd="0" presId="urn:microsoft.com/office/officeart/2005/8/layout/vList6"/>
    <dgm:cxn modelId="{107B4921-4D48-CA42-A650-9FBCAF525669}" type="presParOf" srcId="{4FC8EB45-5048-C441-9307-C4DA52FD870E}" destId="{4FF6D34B-10EA-C74D-94DD-CBF0A91D5BC6}" srcOrd="0" destOrd="0" presId="urn:microsoft.com/office/officeart/2005/8/layout/vList6"/>
    <dgm:cxn modelId="{8A0CCE25-AB16-B047-8C16-270B2097BB9B}" type="presParOf" srcId="{4FC8EB45-5048-C441-9307-C4DA52FD870E}" destId="{1FE95DE2-8644-4E40-943F-60579DDBDF66}" srcOrd="1" destOrd="0" presId="urn:microsoft.com/office/officeart/2005/8/layout/vList6"/>
    <dgm:cxn modelId="{464F532F-27C4-004D-9226-74107B345FB0}" type="presParOf" srcId="{79CCE475-A3CA-2D4B-A33C-156B75CB784C}" destId="{97C73322-F779-F646-93CD-7E8092DB2689}" srcOrd="5" destOrd="0" presId="urn:microsoft.com/office/officeart/2005/8/layout/vList6"/>
    <dgm:cxn modelId="{98B98421-B369-6448-9D6C-343D4E6AE1A6}" type="presParOf" srcId="{79CCE475-A3CA-2D4B-A33C-156B75CB784C}" destId="{94AD270E-4C62-F441-8712-B60624694213}" srcOrd="6" destOrd="0" presId="urn:microsoft.com/office/officeart/2005/8/layout/vList6"/>
    <dgm:cxn modelId="{93BE17AD-D6DF-A448-9AAE-21941F7DF53C}" type="presParOf" srcId="{94AD270E-4C62-F441-8712-B60624694213}" destId="{FB80B060-3A93-F341-B186-A64ACF6237BE}" srcOrd="0" destOrd="0" presId="urn:microsoft.com/office/officeart/2005/8/layout/vList6"/>
    <dgm:cxn modelId="{C88AD56B-AB37-5E4B-A9E2-7E4F317A3710}" type="presParOf" srcId="{94AD270E-4C62-F441-8712-B60624694213}" destId="{205B47C6-9D36-1E42-879D-445D92E21009}" srcOrd="1" destOrd="0" presId="urn:microsoft.com/office/officeart/2005/8/layout/vList6"/>
    <dgm:cxn modelId="{A257C063-6ADA-8747-99FF-04604D0135EF}" type="presParOf" srcId="{79CCE475-A3CA-2D4B-A33C-156B75CB784C}" destId="{2CB67CD7-5571-7A45-84F7-8348B86FAE94}" srcOrd="7" destOrd="0" presId="urn:microsoft.com/office/officeart/2005/8/layout/vList6"/>
    <dgm:cxn modelId="{AB57C9A9-1A31-2544-AEA2-64524A651C5A}" type="presParOf" srcId="{79CCE475-A3CA-2D4B-A33C-156B75CB784C}" destId="{A16F8A0A-1BDD-9144-AA2C-05B5FA640E61}" srcOrd="8" destOrd="0" presId="urn:microsoft.com/office/officeart/2005/8/layout/vList6"/>
    <dgm:cxn modelId="{03177393-91CE-0146-8F9B-C3B2470621A8}" type="presParOf" srcId="{A16F8A0A-1BDD-9144-AA2C-05B5FA640E61}" destId="{4478C6F2-40BA-4844-8322-976E4429B2AB}" srcOrd="0" destOrd="0" presId="urn:microsoft.com/office/officeart/2005/8/layout/vList6"/>
    <dgm:cxn modelId="{72A196B2-5561-ED40-B1FB-53096CDFFB19}" type="presParOf" srcId="{A16F8A0A-1BDD-9144-AA2C-05B5FA640E61}" destId="{E53042A6-1835-AC42-9DEC-D6335A7CCE4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D6EC4-6DAA-7D48-BED9-AF9BC6CEB02D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8B3C0D-AEF2-C947-A449-DAC781304CD5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i="1" dirty="0" smtClean="0"/>
            <a:t>Музыкальный руководитель  </a:t>
          </a:r>
          <a:endParaRPr lang="ru-RU" b="1" dirty="0"/>
        </a:p>
      </dgm:t>
    </dgm:pt>
    <dgm:pt modelId="{88D4752B-C8B9-C640-AF59-A8E5A04520F9}" type="parTrans" cxnId="{32ED22CD-E611-374D-80D5-8F7E3CCE76A7}">
      <dgm:prSet/>
      <dgm:spPr/>
      <dgm:t>
        <a:bodyPr/>
        <a:lstStyle/>
        <a:p>
          <a:endParaRPr lang="ru-RU"/>
        </a:p>
      </dgm:t>
    </dgm:pt>
    <dgm:pt modelId="{5753A392-98A7-574B-99E8-A8C5B78B090C}" type="sibTrans" cxnId="{32ED22CD-E611-374D-80D5-8F7E3CCE76A7}">
      <dgm:prSet/>
      <dgm:spPr/>
      <dgm:t>
        <a:bodyPr/>
        <a:lstStyle/>
        <a:p>
          <a:endParaRPr lang="ru-RU"/>
        </a:p>
      </dgm:t>
    </dgm:pt>
    <dgm:pt modelId="{CD311C7F-349C-8045-A817-56DBF5CFCE68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i="1" dirty="0" smtClean="0"/>
            <a:t>Педагог-психолог </a:t>
          </a:r>
          <a:endParaRPr lang="ru-RU" b="1" dirty="0"/>
        </a:p>
      </dgm:t>
    </dgm:pt>
    <dgm:pt modelId="{EAC7E6D4-FCD7-934E-BB45-8E7C5AA6047D}" type="parTrans" cxnId="{9E1A3AE7-1BDA-AE48-AF85-2F4935D2CA46}">
      <dgm:prSet/>
      <dgm:spPr/>
      <dgm:t>
        <a:bodyPr/>
        <a:lstStyle/>
        <a:p>
          <a:endParaRPr lang="ru-RU"/>
        </a:p>
      </dgm:t>
    </dgm:pt>
    <dgm:pt modelId="{CC7D85A5-6A52-614F-8E06-527496B108B0}" type="sibTrans" cxnId="{9E1A3AE7-1BDA-AE48-AF85-2F4935D2CA46}">
      <dgm:prSet/>
      <dgm:spPr/>
      <dgm:t>
        <a:bodyPr/>
        <a:lstStyle/>
        <a:p>
          <a:endParaRPr lang="ru-RU"/>
        </a:p>
      </dgm:t>
    </dgm:pt>
    <dgm:pt modelId="{E63C5C2B-C573-B74E-9245-C39F69E57131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i="1" dirty="0" smtClean="0"/>
            <a:t>Учитель-логопед </a:t>
          </a:r>
          <a:endParaRPr lang="ru-RU" b="1" dirty="0"/>
        </a:p>
      </dgm:t>
    </dgm:pt>
    <dgm:pt modelId="{636B2664-AD44-4944-80F9-7D4374FB7BD3}" type="parTrans" cxnId="{9EC4B11E-9611-E14A-8620-401E7CDA7C1D}">
      <dgm:prSet/>
      <dgm:spPr/>
      <dgm:t>
        <a:bodyPr/>
        <a:lstStyle/>
        <a:p>
          <a:endParaRPr lang="ru-RU"/>
        </a:p>
      </dgm:t>
    </dgm:pt>
    <dgm:pt modelId="{FD21E604-551E-D84C-A8B9-3DFD12DDB957}" type="sibTrans" cxnId="{9EC4B11E-9611-E14A-8620-401E7CDA7C1D}">
      <dgm:prSet/>
      <dgm:spPr/>
      <dgm:t>
        <a:bodyPr/>
        <a:lstStyle/>
        <a:p>
          <a:endParaRPr lang="ru-RU"/>
        </a:p>
      </dgm:t>
    </dgm:pt>
    <dgm:pt modelId="{B55022BD-5793-2844-826A-154C694A2136}">
      <dgm:prSet/>
      <dgm:spPr>
        <a:ln w="28575" cmpd="sng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i="1" dirty="0" err="1" smtClean="0"/>
            <a:t>Черепова</a:t>
          </a:r>
          <a:r>
            <a:rPr lang="ru-RU" i="1" dirty="0" smtClean="0"/>
            <a:t> Ирина Викторовна (Д/с 46)</a:t>
          </a:r>
          <a:endParaRPr lang="ru-RU" dirty="0"/>
        </a:p>
      </dgm:t>
    </dgm:pt>
    <dgm:pt modelId="{D2C54A63-2739-AF4B-943F-998E36AEBF9E}" type="parTrans" cxnId="{3BF2DA8E-59F1-2749-B001-340E8C8BFC2B}">
      <dgm:prSet/>
      <dgm:spPr/>
      <dgm:t>
        <a:bodyPr/>
        <a:lstStyle/>
        <a:p>
          <a:endParaRPr lang="ru-RU"/>
        </a:p>
      </dgm:t>
    </dgm:pt>
    <dgm:pt modelId="{ABBD0067-612B-8046-AEB9-89CE90870CC0}" type="sibTrans" cxnId="{3BF2DA8E-59F1-2749-B001-340E8C8BFC2B}">
      <dgm:prSet/>
      <dgm:spPr/>
      <dgm:t>
        <a:bodyPr/>
        <a:lstStyle/>
        <a:p>
          <a:endParaRPr lang="ru-RU"/>
        </a:p>
      </dgm:t>
    </dgm:pt>
    <dgm:pt modelId="{39967945-6A48-6646-8E31-F987DEAD175F}">
      <dgm:prSet/>
      <dgm:spPr>
        <a:ln w="28575" cmpd="sng">
          <a:solidFill>
            <a:srgbClr val="D55000"/>
          </a:solidFill>
        </a:ln>
      </dgm:spPr>
      <dgm:t>
        <a:bodyPr/>
        <a:lstStyle/>
        <a:p>
          <a:r>
            <a:rPr lang="ru-RU" i="1" smtClean="0"/>
            <a:t>2 место Малышева Ольга Евгеньевна (№40), </a:t>
          </a:r>
          <a:endParaRPr lang="ru-RU"/>
        </a:p>
      </dgm:t>
    </dgm:pt>
    <dgm:pt modelId="{49FD8FCB-AA9E-AA40-8D06-8E4983BD3488}" type="parTrans" cxnId="{1FA53E04-0C6D-3E46-B804-1DB6FBEB0677}">
      <dgm:prSet/>
      <dgm:spPr/>
      <dgm:t>
        <a:bodyPr/>
        <a:lstStyle/>
        <a:p>
          <a:endParaRPr lang="ru-RU"/>
        </a:p>
      </dgm:t>
    </dgm:pt>
    <dgm:pt modelId="{D2BD0AC2-B4A6-4B47-8857-64B99ADDDFEE}" type="sibTrans" cxnId="{1FA53E04-0C6D-3E46-B804-1DB6FBEB0677}">
      <dgm:prSet/>
      <dgm:spPr/>
      <dgm:t>
        <a:bodyPr/>
        <a:lstStyle/>
        <a:p>
          <a:endParaRPr lang="ru-RU"/>
        </a:p>
      </dgm:t>
    </dgm:pt>
    <dgm:pt modelId="{73183D47-666F-3D49-AAB7-99234D4FD9B4}">
      <dgm:prSet/>
      <dgm:spPr>
        <a:ln w="28575" cmpd="sng">
          <a:solidFill>
            <a:srgbClr val="D55000"/>
          </a:solidFill>
        </a:ln>
      </dgm:spPr>
      <dgm:t>
        <a:bodyPr/>
        <a:lstStyle/>
        <a:p>
          <a:r>
            <a:rPr lang="ru-RU" i="1" smtClean="0"/>
            <a:t>2 место Воробьева Рима Рифовна(№12)</a:t>
          </a:r>
          <a:endParaRPr lang="ru-RU" dirty="0"/>
        </a:p>
      </dgm:t>
    </dgm:pt>
    <dgm:pt modelId="{F0569F60-C3D5-1248-AE44-FFF9E54E7A2F}" type="parTrans" cxnId="{55C32BC9-72E9-3B46-97A4-D27C1DBF1A49}">
      <dgm:prSet/>
      <dgm:spPr/>
      <dgm:t>
        <a:bodyPr/>
        <a:lstStyle/>
        <a:p>
          <a:endParaRPr lang="ru-RU"/>
        </a:p>
      </dgm:t>
    </dgm:pt>
    <dgm:pt modelId="{21AD77FD-76B1-7347-A5E6-7C32D05DBAB4}" type="sibTrans" cxnId="{55C32BC9-72E9-3B46-97A4-D27C1DBF1A49}">
      <dgm:prSet/>
      <dgm:spPr/>
      <dgm:t>
        <a:bodyPr/>
        <a:lstStyle/>
        <a:p>
          <a:endParaRPr lang="ru-RU"/>
        </a:p>
      </dgm:t>
    </dgm:pt>
    <dgm:pt modelId="{8EB24A23-9BB8-D240-842A-B494F3A5E339}">
      <dgm:prSet/>
      <dgm:spPr>
        <a:ln w="28575" cmpd="sng">
          <a:solidFill>
            <a:srgbClr val="D55000"/>
          </a:solidFill>
        </a:ln>
      </dgm:spPr>
      <dgm:t>
        <a:bodyPr/>
        <a:lstStyle/>
        <a:p>
          <a:r>
            <a:rPr lang="ru-RU" i="1" smtClean="0"/>
            <a:t>1 место Пермякова Елена Николаевна (№28), </a:t>
          </a:r>
          <a:endParaRPr lang="ru-RU"/>
        </a:p>
      </dgm:t>
    </dgm:pt>
    <dgm:pt modelId="{52A474AB-B95F-AB4F-A5D4-7FA94BA8819F}" type="parTrans" cxnId="{173BDE1E-8692-8C44-B685-CA1ECCA6AB6B}">
      <dgm:prSet/>
      <dgm:spPr/>
      <dgm:t>
        <a:bodyPr/>
        <a:lstStyle/>
        <a:p>
          <a:endParaRPr lang="ru-RU"/>
        </a:p>
      </dgm:t>
    </dgm:pt>
    <dgm:pt modelId="{7C465863-7D45-8449-BAC0-74C714B10D4F}" type="sibTrans" cxnId="{173BDE1E-8692-8C44-B685-CA1ECCA6AB6B}">
      <dgm:prSet/>
      <dgm:spPr/>
      <dgm:t>
        <a:bodyPr/>
        <a:lstStyle/>
        <a:p>
          <a:endParaRPr lang="ru-RU"/>
        </a:p>
      </dgm:t>
    </dgm:pt>
    <dgm:pt modelId="{85F5A2F1-635F-A34C-BC8B-5D8AB3BD8E7B}">
      <dgm:prSet/>
      <dgm:spPr>
        <a:ln w="28575" cmpd="sng">
          <a:solidFill>
            <a:srgbClr val="D55000"/>
          </a:solidFill>
        </a:ln>
      </dgm:spPr>
      <dgm:t>
        <a:bodyPr/>
        <a:lstStyle/>
        <a:p>
          <a:r>
            <a:rPr lang="ru-RU" i="1" dirty="0" smtClean="0"/>
            <a:t>2 место Федотова Лариса Дмитриевна (№10</a:t>
          </a:r>
          <a:endParaRPr lang="ru-RU" dirty="0"/>
        </a:p>
      </dgm:t>
    </dgm:pt>
    <dgm:pt modelId="{AB583F10-7822-1149-8944-6ACF7FC5471F}" type="parTrans" cxnId="{D89C8BD6-E033-1E44-80DC-9697F745CAFE}">
      <dgm:prSet/>
      <dgm:spPr/>
      <dgm:t>
        <a:bodyPr/>
        <a:lstStyle/>
        <a:p>
          <a:endParaRPr lang="ru-RU"/>
        </a:p>
      </dgm:t>
    </dgm:pt>
    <dgm:pt modelId="{68E3811C-5709-9146-8DD3-E1675D48415E}" type="sibTrans" cxnId="{D89C8BD6-E033-1E44-80DC-9697F745CAFE}">
      <dgm:prSet/>
      <dgm:spPr/>
      <dgm:t>
        <a:bodyPr/>
        <a:lstStyle/>
        <a:p>
          <a:endParaRPr lang="ru-RU"/>
        </a:p>
      </dgm:t>
    </dgm:pt>
    <dgm:pt modelId="{8A60CAB9-EB85-4940-AEFD-2DA1CB63C16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i="1" dirty="0" smtClean="0"/>
            <a:t>Лучший профессионал коррекционного направления </a:t>
          </a:r>
          <a:endParaRPr lang="ru-RU" b="1" dirty="0"/>
        </a:p>
      </dgm:t>
    </dgm:pt>
    <dgm:pt modelId="{4363554B-20E5-144F-AE2B-86C555BAF2E8}" type="parTrans" cxnId="{882D1F31-CAB1-EF4C-9167-AB7A049F5988}">
      <dgm:prSet/>
      <dgm:spPr/>
      <dgm:t>
        <a:bodyPr/>
        <a:lstStyle/>
        <a:p>
          <a:endParaRPr lang="ru-RU"/>
        </a:p>
      </dgm:t>
    </dgm:pt>
    <dgm:pt modelId="{B2FD0782-FA7D-AC4F-ABE1-1BD16D06BF9B}" type="sibTrans" cxnId="{882D1F31-CAB1-EF4C-9167-AB7A049F5988}">
      <dgm:prSet/>
      <dgm:spPr/>
      <dgm:t>
        <a:bodyPr/>
        <a:lstStyle/>
        <a:p>
          <a:endParaRPr lang="ru-RU"/>
        </a:p>
      </dgm:t>
    </dgm:pt>
    <dgm:pt modelId="{CE50DA72-A5DC-3D4E-9D3E-FC363EA30FC3}">
      <dgm:prSet/>
      <dgm:spPr>
        <a:ln w="28575" cmpd="sng">
          <a:solidFill>
            <a:srgbClr val="D55000"/>
          </a:solidFill>
        </a:ln>
      </dgm:spPr>
      <dgm:t>
        <a:bodyPr/>
        <a:lstStyle/>
        <a:p>
          <a:r>
            <a:rPr lang="ru-RU" i="1" smtClean="0"/>
            <a:t>3 место Зименок Марина Валериевна(№8)</a:t>
          </a:r>
          <a:endParaRPr lang="ru-RU"/>
        </a:p>
      </dgm:t>
    </dgm:pt>
    <dgm:pt modelId="{24F20B79-D33E-9F4B-A909-838B1F86835B}" type="parTrans" cxnId="{9F804A6A-6AE5-914C-9CB6-7F18BC479B29}">
      <dgm:prSet/>
      <dgm:spPr/>
      <dgm:t>
        <a:bodyPr/>
        <a:lstStyle/>
        <a:p>
          <a:endParaRPr lang="ru-RU"/>
        </a:p>
      </dgm:t>
    </dgm:pt>
    <dgm:pt modelId="{310601B0-8040-5C4D-8D74-3FD329AC555D}" type="sibTrans" cxnId="{9F804A6A-6AE5-914C-9CB6-7F18BC479B29}">
      <dgm:prSet/>
      <dgm:spPr/>
      <dgm:t>
        <a:bodyPr/>
        <a:lstStyle/>
        <a:p>
          <a:endParaRPr lang="ru-RU"/>
        </a:p>
      </dgm:t>
    </dgm:pt>
    <dgm:pt modelId="{E867E62B-4263-F444-B601-94F7BE391FA9}" type="pres">
      <dgm:prSet presAssocID="{184D6EC4-6DAA-7D48-BED9-AF9BC6CEB0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C62B1-16F8-E547-A21F-3CF3F5514E8C}" type="pres">
      <dgm:prSet presAssocID="{998B3C0D-AEF2-C947-A449-DAC781304CD5}" presName="parentLin" presStyleCnt="0"/>
      <dgm:spPr/>
    </dgm:pt>
    <dgm:pt modelId="{4854E87C-AC84-FE49-8408-9E6D9B255648}" type="pres">
      <dgm:prSet presAssocID="{998B3C0D-AEF2-C947-A449-DAC781304CD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19A61A2-830B-0346-B36A-39465B146209}" type="pres">
      <dgm:prSet presAssocID="{998B3C0D-AEF2-C947-A449-DAC781304CD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21DC8-7925-A546-9463-08E19BAD0972}" type="pres">
      <dgm:prSet presAssocID="{998B3C0D-AEF2-C947-A449-DAC781304CD5}" presName="negativeSpace" presStyleCnt="0"/>
      <dgm:spPr/>
    </dgm:pt>
    <dgm:pt modelId="{A041B458-18BF-5E41-8ACA-DF00911A5450}" type="pres">
      <dgm:prSet presAssocID="{998B3C0D-AEF2-C947-A449-DAC781304CD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AB29B-DC17-3944-B753-E9D3D7A1466E}" type="pres">
      <dgm:prSet presAssocID="{5753A392-98A7-574B-99E8-A8C5B78B090C}" presName="spaceBetweenRectangles" presStyleCnt="0"/>
      <dgm:spPr/>
    </dgm:pt>
    <dgm:pt modelId="{9FECD363-E098-0745-937D-910E4406E91C}" type="pres">
      <dgm:prSet presAssocID="{CD311C7F-349C-8045-A817-56DBF5CFCE68}" presName="parentLin" presStyleCnt="0"/>
      <dgm:spPr/>
    </dgm:pt>
    <dgm:pt modelId="{4BF46875-83F7-DF4B-93B9-DEF1CE3BE091}" type="pres">
      <dgm:prSet presAssocID="{CD311C7F-349C-8045-A817-56DBF5CFCE6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28608E1-BA09-1443-A442-35DD4D72A55F}" type="pres">
      <dgm:prSet presAssocID="{CD311C7F-349C-8045-A817-56DBF5CFCE6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0A9FE-AAA2-C54D-80AB-0069273ED63C}" type="pres">
      <dgm:prSet presAssocID="{CD311C7F-349C-8045-A817-56DBF5CFCE68}" presName="negativeSpace" presStyleCnt="0"/>
      <dgm:spPr/>
    </dgm:pt>
    <dgm:pt modelId="{A4980877-2BC3-AF40-89DC-B4A3BB575F3B}" type="pres">
      <dgm:prSet presAssocID="{CD311C7F-349C-8045-A817-56DBF5CFCE6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1EBC3-258F-1E47-AC5C-452FE1F5345D}" type="pres">
      <dgm:prSet presAssocID="{CC7D85A5-6A52-614F-8E06-527496B108B0}" presName="spaceBetweenRectangles" presStyleCnt="0"/>
      <dgm:spPr/>
    </dgm:pt>
    <dgm:pt modelId="{D4493841-E45F-8F44-A4A0-44A07671F933}" type="pres">
      <dgm:prSet presAssocID="{E63C5C2B-C573-B74E-9245-C39F69E57131}" presName="parentLin" presStyleCnt="0"/>
      <dgm:spPr/>
    </dgm:pt>
    <dgm:pt modelId="{AD035EDB-48D5-5A47-95F0-2E9B578BF346}" type="pres">
      <dgm:prSet presAssocID="{E63C5C2B-C573-B74E-9245-C39F69E5713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CBD09A6-9322-9C47-B28E-7A2177000F23}" type="pres">
      <dgm:prSet presAssocID="{E63C5C2B-C573-B74E-9245-C39F69E571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6465D-C579-D847-B50B-1EE215AFFC2E}" type="pres">
      <dgm:prSet presAssocID="{E63C5C2B-C573-B74E-9245-C39F69E57131}" presName="negativeSpace" presStyleCnt="0"/>
      <dgm:spPr/>
    </dgm:pt>
    <dgm:pt modelId="{CD5293B1-AAB2-BE41-95B1-9AF6458A7A37}" type="pres">
      <dgm:prSet presAssocID="{E63C5C2B-C573-B74E-9245-C39F69E5713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B5FCD-55EC-3145-992E-72DA5A4D2DE8}" type="pres">
      <dgm:prSet presAssocID="{FD21E604-551E-D84C-A8B9-3DFD12DDB957}" presName="spaceBetweenRectangles" presStyleCnt="0"/>
      <dgm:spPr/>
    </dgm:pt>
    <dgm:pt modelId="{A05CF5ED-DE75-454C-B446-29D7048749C5}" type="pres">
      <dgm:prSet presAssocID="{8A60CAB9-EB85-4940-AEFD-2DA1CB63C16C}" presName="parentLin" presStyleCnt="0"/>
      <dgm:spPr/>
    </dgm:pt>
    <dgm:pt modelId="{B9C44F2B-186F-E546-976A-DFE2A85180E7}" type="pres">
      <dgm:prSet presAssocID="{8A60CAB9-EB85-4940-AEFD-2DA1CB63C16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2A377B7-7E6A-9D44-A592-B6BBA1F346F4}" type="pres">
      <dgm:prSet presAssocID="{8A60CAB9-EB85-4940-AEFD-2DA1CB63C16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3D488-7200-D549-92E7-2248F3B65818}" type="pres">
      <dgm:prSet presAssocID="{8A60CAB9-EB85-4940-AEFD-2DA1CB63C16C}" presName="negativeSpace" presStyleCnt="0"/>
      <dgm:spPr/>
    </dgm:pt>
    <dgm:pt modelId="{14035698-ED3A-0B43-8440-F8AE0053F188}" type="pres">
      <dgm:prSet presAssocID="{8A60CAB9-EB85-4940-AEFD-2DA1CB63C16C}" presName="childText" presStyleLbl="conFgAcc1" presStyleIdx="3" presStyleCnt="4" custLinFactNeighborX="7518" custLinFactNeighborY="86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FC1F21-63D0-CB43-896F-D20E276200B2}" type="presOf" srcId="{CE50DA72-A5DC-3D4E-9D3E-FC363EA30FC3}" destId="{14035698-ED3A-0B43-8440-F8AE0053F188}" srcOrd="0" destOrd="0" presId="urn:microsoft.com/office/officeart/2005/8/layout/list1"/>
    <dgm:cxn modelId="{DE425B80-C3D0-2B49-A03B-5FBD796BAAA6}" type="presOf" srcId="{998B3C0D-AEF2-C947-A449-DAC781304CD5}" destId="{4854E87C-AC84-FE49-8408-9E6D9B255648}" srcOrd="0" destOrd="0" presId="urn:microsoft.com/office/officeart/2005/8/layout/list1"/>
    <dgm:cxn modelId="{173BDE1E-8692-8C44-B685-CA1ECCA6AB6B}" srcId="{E63C5C2B-C573-B74E-9245-C39F69E57131}" destId="{8EB24A23-9BB8-D240-842A-B494F3A5E339}" srcOrd="0" destOrd="0" parTransId="{52A474AB-B95F-AB4F-A5D4-7FA94BA8819F}" sibTransId="{7C465863-7D45-8449-BAC0-74C714B10D4F}"/>
    <dgm:cxn modelId="{2BB248CF-D075-DD4B-8101-6619BC8994DC}" type="presOf" srcId="{CD311C7F-349C-8045-A817-56DBF5CFCE68}" destId="{4BF46875-83F7-DF4B-93B9-DEF1CE3BE091}" srcOrd="0" destOrd="0" presId="urn:microsoft.com/office/officeart/2005/8/layout/list1"/>
    <dgm:cxn modelId="{D1C5E684-E788-1744-82EB-F264C92ABE5C}" type="presOf" srcId="{CD311C7F-349C-8045-A817-56DBF5CFCE68}" destId="{A28608E1-BA09-1443-A442-35DD4D72A55F}" srcOrd="1" destOrd="0" presId="urn:microsoft.com/office/officeart/2005/8/layout/list1"/>
    <dgm:cxn modelId="{D89C8BD6-E033-1E44-80DC-9697F745CAFE}" srcId="{E63C5C2B-C573-B74E-9245-C39F69E57131}" destId="{85F5A2F1-635F-A34C-BC8B-5D8AB3BD8E7B}" srcOrd="1" destOrd="0" parTransId="{AB583F10-7822-1149-8944-6ACF7FC5471F}" sibTransId="{68E3811C-5709-9146-8DD3-E1675D48415E}"/>
    <dgm:cxn modelId="{828C661F-8D93-C84D-BF6F-CCB6AC193F8D}" type="presOf" srcId="{184D6EC4-6DAA-7D48-BED9-AF9BC6CEB02D}" destId="{E867E62B-4263-F444-B601-94F7BE391FA9}" srcOrd="0" destOrd="0" presId="urn:microsoft.com/office/officeart/2005/8/layout/list1"/>
    <dgm:cxn modelId="{32ED22CD-E611-374D-80D5-8F7E3CCE76A7}" srcId="{184D6EC4-6DAA-7D48-BED9-AF9BC6CEB02D}" destId="{998B3C0D-AEF2-C947-A449-DAC781304CD5}" srcOrd="0" destOrd="0" parTransId="{88D4752B-C8B9-C640-AF59-A8E5A04520F9}" sibTransId="{5753A392-98A7-574B-99E8-A8C5B78B090C}"/>
    <dgm:cxn modelId="{556ADDFF-3171-9946-AD69-BCA5342CD9D3}" type="presOf" srcId="{8A60CAB9-EB85-4940-AEFD-2DA1CB63C16C}" destId="{02A377B7-7E6A-9D44-A592-B6BBA1F346F4}" srcOrd="1" destOrd="0" presId="urn:microsoft.com/office/officeart/2005/8/layout/list1"/>
    <dgm:cxn modelId="{3BF2DA8E-59F1-2749-B001-340E8C8BFC2B}" srcId="{998B3C0D-AEF2-C947-A449-DAC781304CD5}" destId="{B55022BD-5793-2844-826A-154C694A2136}" srcOrd="0" destOrd="0" parTransId="{D2C54A63-2739-AF4B-943F-998E36AEBF9E}" sibTransId="{ABBD0067-612B-8046-AEB9-89CE90870CC0}"/>
    <dgm:cxn modelId="{882D1F31-CAB1-EF4C-9167-AB7A049F5988}" srcId="{184D6EC4-6DAA-7D48-BED9-AF9BC6CEB02D}" destId="{8A60CAB9-EB85-4940-AEFD-2DA1CB63C16C}" srcOrd="3" destOrd="0" parTransId="{4363554B-20E5-144F-AE2B-86C555BAF2E8}" sibTransId="{B2FD0782-FA7D-AC4F-ABE1-1BD16D06BF9B}"/>
    <dgm:cxn modelId="{3794C42D-EC8B-6E49-A538-E3221645DD97}" type="presOf" srcId="{E63C5C2B-C573-B74E-9245-C39F69E57131}" destId="{ECBD09A6-9322-9C47-B28E-7A2177000F23}" srcOrd="1" destOrd="0" presId="urn:microsoft.com/office/officeart/2005/8/layout/list1"/>
    <dgm:cxn modelId="{55C32BC9-72E9-3B46-97A4-D27C1DBF1A49}" srcId="{CD311C7F-349C-8045-A817-56DBF5CFCE68}" destId="{73183D47-666F-3D49-AAB7-99234D4FD9B4}" srcOrd="1" destOrd="0" parTransId="{F0569F60-C3D5-1248-AE44-FFF9E54E7A2F}" sibTransId="{21AD77FD-76B1-7347-A5E6-7C32D05DBAB4}"/>
    <dgm:cxn modelId="{F61CD1C9-78F7-6B4C-B959-14394EA38D55}" type="presOf" srcId="{39967945-6A48-6646-8E31-F987DEAD175F}" destId="{A4980877-2BC3-AF40-89DC-B4A3BB575F3B}" srcOrd="0" destOrd="0" presId="urn:microsoft.com/office/officeart/2005/8/layout/list1"/>
    <dgm:cxn modelId="{9E1A3AE7-1BDA-AE48-AF85-2F4935D2CA46}" srcId="{184D6EC4-6DAA-7D48-BED9-AF9BC6CEB02D}" destId="{CD311C7F-349C-8045-A817-56DBF5CFCE68}" srcOrd="1" destOrd="0" parTransId="{EAC7E6D4-FCD7-934E-BB45-8E7C5AA6047D}" sibTransId="{CC7D85A5-6A52-614F-8E06-527496B108B0}"/>
    <dgm:cxn modelId="{9F804A6A-6AE5-914C-9CB6-7F18BC479B29}" srcId="{8A60CAB9-EB85-4940-AEFD-2DA1CB63C16C}" destId="{CE50DA72-A5DC-3D4E-9D3E-FC363EA30FC3}" srcOrd="0" destOrd="0" parTransId="{24F20B79-D33E-9F4B-A909-838B1F86835B}" sibTransId="{310601B0-8040-5C4D-8D74-3FD329AC555D}"/>
    <dgm:cxn modelId="{94997C0B-2975-3346-85A1-882531B0B941}" type="presOf" srcId="{B55022BD-5793-2844-826A-154C694A2136}" destId="{A041B458-18BF-5E41-8ACA-DF00911A5450}" srcOrd="0" destOrd="0" presId="urn:microsoft.com/office/officeart/2005/8/layout/list1"/>
    <dgm:cxn modelId="{B6FEA134-D55C-EB48-BBB3-CDFE8204FC82}" type="presOf" srcId="{E63C5C2B-C573-B74E-9245-C39F69E57131}" destId="{AD035EDB-48D5-5A47-95F0-2E9B578BF346}" srcOrd="0" destOrd="0" presId="urn:microsoft.com/office/officeart/2005/8/layout/list1"/>
    <dgm:cxn modelId="{24F42E51-F2C6-2B4B-BD0A-1448765539E2}" type="presOf" srcId="{8EB24A23-9BB8-D240-842A-B494F3A5E339}" destId="{CD5293B1-AAB2-BE41-95B1-9AF6458A7A37}" srcOrd="0" destOrd="0" presId="urn:microsoft.com/office/officeart/2005/8/layout/list1"/>
    <dgm:cxn modelId="{008DEDE8-B4D0-E643-BC08-60AAD79A46B6}" type="presOf" srcId="{8A60CAB9-EB85-4940-AEFD-2DA1CB63C16C}" destId="{B9C44F2B-186F-E546-976A-DFE2A85180E7}" srcOrd="0" destOrd="0" presId="urn:microsoft.com/office/officeart/2005/8/layout/list1"/>
    <dgm:cxn modelId="{9C49B222-8383-B34A-9591-A6B71F15C444}" type="presOf" srcId="{85F5A2F1-635F-A34C-BC8B-5D8AB3BD8E7B}" destId="{CD5293B1-AAB2-BE41-95B1-9AF6458A7A37}" srcOrd="0" destOrd="1" presId="urn:microsoft.com/office/officeart/2005/8/layout/list1"/>
    <dgm:cxn modelId="{B5FE3DA3-4FBA-0A47-9E49-4B3691A56A27}" type="presOf" srcId="{998B3C0D-AEF2-C947-A449-DAC781304CD5}" destId="{919A61A2-830B-0346-B36A-39465B146209}" srcOrd="1" destOrd="0" presId="urn:microsoft.com/office/officeart/2005/8/layout/list1"/>
    <dgm:cxn modelId="{1FA53E04-0C6D-3E46-B804-1DB6FBEB0677}" srcId="{CD311C7F-349C-8045-A817-56DBF5CFCE68}" destId="{39967945-6A48-6646-8E31-F987DEAD175F}" srcOrd="0" destOrd="0" parTransId="{49FD8FCB-AA9E-AA40-8D06-8E4983BD3488}" sibTransId="{D2BD0AC2-B4A6-4B47-8857-64B99ADDDFEE}"/>
    <dgm:cxn modelId="{CCEAE2FA-98B7-0546-BFF7-72E7C72D7B50}" type="presOf" srcId="{73183D47-666F-3D49-AAB7-99234D4FD9B4}" destId="{A4980877-2BC3-AF40-89DC-B4A3BB575F3B}" srcOrd="0" destOrd="1" presId="urn:microsoft.com/office/officeart/2005/8/layout/list1"/>
    <dgm:cxn modelId="{9EC4B11E-9611-E14A-8620-401E7CDA7C1D}" srcId="{184D6EC4-6DAA-7D48-BED9-AF9BC6CEB02D}" destId="{E63C5C2B-C573-B74E-9245-C39F69E57131}" srcOrd="2" destOrd="0" parTransId="{636B2664-AD44-4944-80F9-7D4374FB7BD3}" sibTransId="{FD21E604-551E-D84C-A8B9-3DFD12DDB957}"/>
    <dgm:cxn modelId="{A84DD3E9-08AE-7F4B-81C5-DED00428ACFC}" type="presParOf" srcId="{E867E62B-4263-F444-B601-94F7BE391FA9}" destId="{899C62B1-16F8-E547-A21F-3CF3F5514E8C}" srcOrd="0" destOrd="0" presId="urn:microsoft.com/office/officeart/2005/8/layout/list1"/>
    <dgm:cxn modelId="{684D60AD-54CC-3F46-827E-5D3EA0F3AAE2}" type="presParOf" srcId="{899C62B1-16F8-E547-A21F-3CF3F5514E8C}" destId="{4854E87C-AC84-FE49-8408-9E6D9B255648}" srcOrd="0" destOrd="0" presId="urn:microsoft.com/office/officeart/2005/8/layout/list1"/>
    <dgm:cxn modelId="{AE1638D8-B631-8041-8D10-8BE8FE60AAB1}" type="presParOf" srcId="{899C62B1-16F8-E547-A21F-3CF3F5514E8C}" destId="{919A61A2-830B-0346-B36A-39465B146209}" srcOrd="1" destOrd="0" presId="urn:microsoft.com/office/officeart/2005/8/layout/list1"/>
    <dgm:cxn modelId="{E0D0806D-BE14-3248-819B-59433CB5AFF7}" type="presParOf" srcId="{E867E62B-4263-F444-B601-94F7BE391FA9}" destId="{6B621DC8-7925-A546-9463-08E19BAD0972}" srcOrd="1" destOrd="0" presId="urn:microsoft.com/office/officeart/2005/8/layout/list1"/>
    <dgm:cxn modelId="{AAE7985D-405F-C246-BAE8-8716CD3FA7A8}" type="presParOf" srcId="{E867E62B-4263-F444-B601-94F7BE391FA9}" destId="{A041B458-18BF-5E41-8ACA-DF00911A5450}" srcOrd="2" destOrd="0" presId="urn:microsoft.com/office/officeart/2005/8/layout/list1"/>
    <dgm:cxn modelId="{EDC2E168-AED2-F449-9894-8E35F45DD619}" type="presParOf" srcId="{E867E62B-4263-F444-B601-94F7BE391FA9}" destId="{70BAB29B-DC17-3944-B753-E9D3D7A1466E}" srcOrd="3" destOrd="0" presId="urn:microsoft.com/office/officeart/2005/8/layout/list1"/>
    <dgm:cxn modelId="{D9706152-88B0-B342-8C23-B3CAA8B30A8C}" type="presParOf" srcId="{E867E62B-4263-F444-B601-94F7BE391FA9}" destId="{9FECD363-E098-0745-937D-910E4406E91C}" srcOrd="4" destOrd="0" presId="urn:microsoft.com/office/officeart/2005/8/layout/list1"/>
    <dgm:cxn modelId="{3FA59003-5F05-694A-A7B0-7F4CE05689B1}" type="presParOf" srcId="{9FECD363-E098-0745-937D-910E4406E91C}" destId="{4BF46875-83F7-DF4B-93B9-DEF1CE3BE091}" srcOrd="0" destOrd="0" presId="urn:microsoft.com/office/officeart/2005/8/layout/list1"/>
    <dgm:cxn modelId="{96ED654D-E1DE-D248-87DE-67BF431A645A}" type="presParOf" srcId="{9FECD363-E098-0745-937D-910E4406E91C}" destId="{A28608E1-BA09-1443-A442-35DD4D72A55F}" srcOrd="1" destOrd="0" presId="urn:microsoft.com/office/officeart/2005/8/layout/list1"/>
    <dgm:cxn modelId="{274FA945-4A69-414A-9350-FADCB25D6A2A}" type="presParOf" srcId="{E867E62B-4263-F444-B601-94F7BE391FA9}" destId="{F8B0A9FE-AAA2-C54D-80AB-0069273ED63C}" srcOrd="5" destOrd="0" presId="urn:microsoft.com/office/officeart/2005/8/layout/list1"/>
    <dgm:cxn modelId="{F6FEB89F-1772-5C46-9CD1-5DBDEA87B822}" type="presParOf" srcId="{E867E62B-4263-F444-B601-94F7BE391FA9}" destId="{A4980877-2BC3-AF40-89DC-B4A3BB575F3B}" srcOrd="6" destOrd="0" presId="urn:microsoft.com/office/officeart/2005/8/layout/list1"/>
    <dgm:cxn modelId="{54F02F78-6D80-9F40-9945-AEA402935967}" type="presParOf" srcId="{E867E62B-4263-F444-B601-94F7BE391FA9}" destId="{D4B1EBC3-258F-1E47-AC5C-452FE1F5345D}" srcOrd="7" destOrd="0" presId="urn:microsoft.com/office/officeart/2005/8/layout/list1"/>
    <dgm:cxn modelId="{4F191679-491B-7C45-BEED-69A806779C91}" type="presParOf" srcId="{E867E62B-4263-F444-B601-94F7BE391FA9}" destId="{D4493841-E45F-8F44-A4A0-44A07671F933}" srcOrd="8" destOrd="0" presId="urn:microsoft.com/office/officeart/2005/8/layout/list1"/>
    <dgm:cxn modelId="{4305970F-6DFA-054E-979F-7CAFA019BE81}" type="presParOf" srcId="{D4493841-E45F-8F44-A4A0-44A07671F933}" destId="{AD035EDB-48D5-5A47-95F0-2E9B578BF346}" srcOrd="0" destOrd="0" presId="urn:microsoft.com/office/officeart/2005/8/layout/list1"/>
    <dgm:cxn modelId="{5C21CEC3-9E67-224D-8860-8ED2E339618C}" type="presParOf" srcId="{D4493841-E45F-8F44-A4A0-44A07671F933}" destId="{ECBD09A6-9322-9C47-B28E-7A2177000F23}" srcOrd="1" destOrd="0" presId="urn:microsoft.com/office/officeart/2005/8/layout/list1"/>
    <dgm:cxn modelId="{458E5F79-6404-FF47-8887-DC1AD4163B2F}" type="presParOf" srcId="{E867E62B-4263-F444-B601-94F7BE391FA9}" destId="{CF46465D-C579-D847-B50B-1EE215AFFC2E}" srcOrd="9" destOrd="0" presId="urn:microsoft.com/office/officeart/2005/8/layout/list1"/>
    <dgm:cxn modelId="{FEA69760-8661-5742-AF78-9BB126C7898F}" type="presParOf" srcId="{E867E62B-4263-F444-B601-94F7BE391FA9}" destId="{CD5293B1-AAB2-BE41-95B1-9AF6458A7A37}" srcOrd="10" destOrd="0" presId="urn:microsoft.com/office/officeart/2005/8/layout/list1"/>
    <dgm:cxn modelId="{F0CFB757-675C-2746-94BD-341D29F30C90}" type="presParOf" srcId="{E867E62B-4263-F444-B601-94F7BE391FA9}" destId="{83EB5FCD-55EC-3145-992E-72DA5A4D2DE8}" srcOrd="11" destOrd="0" presId="urn:microsoft.com/office/officeart/2005/8/layout/list1"/>
    <dgm:cxn modelId="{CD249047-FBF2-9446-B777-9A0F1CC99D13}" type="presParOf" srcId="{E867E62B-4263-F444-B601-94F7BE391FA9}" destId="{A05CF5ED-DE75-454C-B446-29D7048749C5}" srcOrd="12" destOrd="0" presId="urn:microsoft.com/office/officeart/2005/8/layout/list1"/>
    <dgm:cxn modelId="{3B4988B0-D56D-2B41-BF37-61C599003F48}" type="presParOf" srcId="{A05CF5ED-DE75-454C-B446-29D7048749C5}" destId="{B9C44F2B-186F-E546-976A-DFE2A85180E7}" srcOrd="0" destOrd="0" presId="urn:microsoft.com/office/officeart/2005/8/layout/list1"/>
    <dgm:cxn modelId="{8B7767A9-F7DC-1D4D-A19C-A1D65F1D9192}" type="presParOf" srcId="{A05CF5ED-DE75-454C-B446-29D7048749C5}" destId="{02A377B7-7E6A-9D44-A592-B6BBA1F346F4}" srcOrd="1" destOrd="0" presId="urn:microsoft.com/office/officeart/2005/8/layout/list1"/>
    <dgm:cxn modelId="{91DEC6E1-2B52-814C-A2BC-D44FA48620FD}" type="presParOf" srcId="{E867E62B-4263-F444-B601-94F7BE391FA9}" destId="{3A83D488-7200-D549-92E7-2248F3B65818}" srcOrd="13" destOrd="0" presId="urn:microsoft.com/office/officeart/2005/8/layout/list1"/>
    <dgm:cxn modelId="{157E0231-C927-1645-902D-00744E70F027}" type="presParOf" srcId="{E867E62B-4263-F444-B601-94F7BE391FA9}" destId="{14035698-ED3A-0B43-8440-F8AE0053F18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E5494-3C41-1B46-AA48-42B114DC0DEA}">
      <dsp:nvSpPr>
        <dsp:cNvPr id="0" name=""/>
        <dsp:cNvSpPr/>
      </dsp:nvSpPr>
      <dsp:spPr>
        <a:xfrm>
          <a:off x="3230879" y="0"/>
          <a:ext cx="4846320" cy="782423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Гатчинская гимназия им. </a:t>
          </a:r>
          <a:r>
            <a:rPr lang="ru-RU" sz="2000" i="1" kern="1200" dirty="0" err="1" smtClean="0"/>
            <a:t>К.Д.Ушинского</a:t>
          </a:r>
          <a:r>
            <a:rPr lang="ru-RU" sz="2000" i="1" kern="1200" dirty="0" smtClean="0"/>
            <a:t>,</a:t>
          </a:r>
          <a:endParaRPr lang="ru-RU" sz="2000" kern="1200" dirty="0"/>
        </a:p>
      </dsp:txBody>
      <dsp:txXfrm>
        <a:off x="3230879" y="97803"/>
        <a:ext cx="4552911" cy="586817"/>
      </dsp:txXfrm>
    </dsp:sp>
    <dsp:sp modelId="{477110FD-895D-4E4B-BC7F-E503A0D22100}">
      <dsp:nvSpPr>
        <dsp:cNvPr id="0" name=""/>
        <dsp:cNvSpPr/>
      </dsp:nvSpPr>
      <dsp:spPr>
        <a:xfrm>
          <a:off x="0" y="0"/>
          <a:ext cx="3230880" cy="78242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среди школ повышенного уровня</a:t>
          </a:r>
          <a:endParaRPr lang="ru-RU" sz="2200" kern="1200" dirty="0"/>
        </a:p>
      </dsp:txBody>
      <dsp:txXfrm>
        <a:off x="38195" y="38195"/>
        <a:ext cx="3154490" cy="706033"/>
      </dsp:txXfrm>
    </dsp:sp>
    <dsp:sp modelId="{2EE422BF-25ED-FF44-8ECE-DDC35457DA7E}">
      <dsp:nvSpPr>
        <dsp:cNvPr id="0" name=""/>
        <dsp:cNvSpPr/>
      </dsp:nvSpPr>
      <dsp:spPr>
        <a:xfrm>
          <a:off x="3230879" y="862111"/>
          <a:ext cx="4846320" cy="782423"/>
        </a:xfrm>
        <a:prstGeom prst="rightArrow">
          <a:avLst>
            <a:gd name="adj1" fmla="val 75000"/>
            <a:gd name="adj2" fmla="val 50000"/>
          </a:avLst>
        </a:prstGeom>
        <a:solidFill>
          <a:srgbClr val="A5BEE6">
            <a:alpha val="9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smtClean="0"/>
            <a:t>Гатчинская НОШ №5;</a:t>
          </a:r>
          <a:endParaRPr lang="ru-RU" sz="2000" kern="1200"/>
        </a:p>
      </dsp:txBody>
      <dsp:txXfrm>
        <a:off x="3230879" y="959914"/>
        <a:ext cx="4552911" cy="586817"/>
      </dsp:txXfrm>
    </dsp:sp>
    <dsp:sp modelId="{25F6E4AE-8D8F-0149-96E2-5DEE5F7BA581}">
      <dsp:nvSpPr>
        <dsp:cNvPr id="0" name=""/>
        <dsp:cNvSpPr/>
      </dsp:nvSpPr>
      <dsp:spPr>
        <a:xfrm>
          <a:off x="0" y="862111"/>
          <a:ext cx="3230880" cy="78242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среди начальных школ</a:t>
          </a:r>
          <a:endParaRPr lang="ru-RU" sz="2200" kern="1200" dirty="0"/>
        </a:p>
      </dsp:txBody>
      <dsp:txXfrm>
        <a:off x="38195" y="900306"/>
        <a:ext cx="3154490" cy="706033"/>
      </dsp:txXfrm>
    </dsp:sp>
    <dsp:sp modelId="{1FE95DE2-8644-4E40-943F-60579DDBDF66}">
      <dsp:nvSpPr>
        <dsp:cNvPr id="0" name=""/>
        <dsp:cNvSpPr/>
      </dsp:nvSpPr>
      <dsp:spPr>
        <a:xfrm>
          <a:off x="3230879" y="1722777"/>
          <a:ext cx="4846320" cy="782423"/>
        </a:xfrm>
        <a:prstGeom prst="rightArrow">
          <a:avLst>
            <a:gd name="adj1" fmla="val 75000"/>
            <a:gd name="adj2" fmla="val 50000"/>
          </a:avLst>
        </a:prstGeom>
        <a:solidFill>
          <a:srgbClr val="A5BEE6">
            <a:alpha val="9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smtClean="0"/>
            <a:t>Гатчинская СОШ №8;</a:t>
          </a:r>
          <a:endParaRPr lang="ru-RU" sz="2000" kern="1200"/>
        </a:p>
      </dsp:txBody>
      <dsp:txXfrm>
        <a:off x="3230879" y="1820580"/>
        <a:ext cx="4552911" cy="586817"/>
      </dsp:txXfrm>
    </dsp:sp>
    <dsp:sp modelId="{4FF6D34B-10EA-C74D-94DD-CBF0A91D5BC6}">
      <dsp:nvSpPr>
        <dsp:cNvPr id="0" name=""/>
        <dsp:cNvSpPr/>
      </dsp:nvSpPr>
      <dsp:spPr>
        <a:xfrm>
          <a:off x="0" y="1722777"/>
          <a:ext cx="3230880" cy="782423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smtClean="0"/>
            <a:t>среди городских средних школ</a:t>
          </a:r>
          <a:endParaRPr lang="ru-RU" sz="2200" kern="1200" dirty="0"/>
        </a:p>
      </dsp:txBody>
      <dsp:txXfrm>
        <a:off x="38195" y="1760972"/>
        <a:ext cx="3154490" cy="706033"/>
      </dsp:txXfrm>
    </dsp:sp>
    <dsp:sp modelId="{205B47C6-9D36-1E42-879D-445D92E21009}">
      <dsp:nvSpPr>
        <dsp:cNvPr id="0" name=""/>
        <dsp:cNvSpPr/>
      </dsp:nvSpPr>
      <dsp:spPr>
        <a:xfrm>
          <a:off x="3230879" y="2583443"/>
          <a:ext cx="4846320" cy="782423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err="1" smtClean="0"/>
            <a:t>Таицкая</a:t>
          </a:r>
          <a:r>
            <a:rPr lang="ru-RU" sz="2000" i="1" kern="1200" dirty="0" smtClean="0"/>
            <a:t> СОШ; </a:t>
          </a:r>
          <a:endParaRPr lang="ru-RU" sz="2000" kern="1200" dirty="0"/>
        </a:p>
      </dsp:txBody>
      <dsp:txXfrm>
        <a:off x="3230879" y="2681246"/>
        <a:ext cx="4552911" cy="586817"/>
      </dsp:txXfrm>
    </dsp:sp>
    <dsp:sp modelId="{FB80B060-3A93-F341-B186-A64ACF6237BE}">
      <dsp:nvSpPr>
        <dsp:cNvPr id="0" name=""/>
        <dsp:cNvSpPr/>
      </dsp:nvSpPr>
      <dsp:spPr>
        <a:xfrm>
          <a:off x="0" y="2583443"/>
          <a:ext cx="3230880" cy="78242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среди сельских средних школ</a:t>
          </a:r>
          <a:endParaRPr lang="ru-RU" sz="2200" kern="1200" dirty="0"/>
        </a:p>
      </dsp:txBody>
      <dsp:txXfrm>
        <a:off x="38195" y="2621638"/>
        <a:ext cx="3154490" cy="706033"/>
      </dsp:txXfrm>
    </dsp:sp>
    <dsp:sp modelId="{E53042A6-1835-AC42-9DEC-D6335A7CCE44}">
      <dsp:nvSpPr>
        <dsp:cNvPr id="0" name=""/>
        <dsp:cNvSpPr/>
      </dsp:nvSpPr>
      <dsp:spPr>
        <a:xfrm>
          <a:off x="3230879" y="3444109"/>
          <a:ext cx="4846320" cy="782423"/>
        </a:xfrm>
        <a:prstGeom prst="rightArrow">
          <a:avLst>
            <a:gd name="adj1" fmla="val 75000"/>
            <a:gd name="adj2" fmla="val 50000"/>
          </a:avLst>
        </a:prstGeom>
        <a:solidFill>
          <a:srgbClr val="A5BEE6">
            <a:alpha val="9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err="1" smtClean="0"/>
            <a:t>Терволовская</a:t>
          </a:r>
          <a:r>
            <a:rPr lang="ru-RU" sz="2000" i="1" kern="1200" dirty="0" smtClean="0"/>
            <a:t> ООШ.</a:t>
          </a:r>
          <a:endParaRPr lang="ru-RU" sz="2000" i="1" kern="1200" dirty="0"/>
        </a:p>
      </dsp:txBody>
      <dsp:txXfrm>
        <a:off x="3230879" y="3541912"/>
        <a:ext cx="4552911" cy="586817"/>
      </dsp:txXfrm>
    </dsp:sp>
    <dsp:sp modelId="{4478C6F2-40BA-4844-8322-976E4429B2AB}">
      <dsp:nvSpPr>
        <dsp:cNvPr id="0" name=""/>
        <dsp:cNvSpPr/>
      </dsp:nvSpPr>
      <dsp:spPr>
        <a:xfrm>
          <a:off x="0" y="3444109"/>
          <a:ext cx="3230880" cy="782423"/>
        </a:xfrm>
        <a:prstGeom prst="roundRect">
          <a:avLst/>
        </a:prstGeom>
        <a:solidFill>
          <a:srgbClr val="CB76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среди основных школ</a:t>
          </a:r>
          <a:endParaRPr lang="ru-RU" sz="2200" kern="1200" dirty="0"/>
        </a:p>
      </dsp:txBody>
      <dsp:txXfrm>
        <a:off x="38195" y="3482304"/>
        <a:ext cx="3154490" cy="706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1B458-18BF-5E41-8ACA-DF00911A5450}">
      <dsp:nvSpPr>
        <dsp:cNvPr id="0" name=""/>
        <dsp:cNvSpPr/>
      </dsp:nvSpPr>
      <dsp:spPr>
        <a:xfrm>
          <a:off x="0" y="531358"/>
          <a:ext cx="8251882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438" tIns="312420" rIns="6404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dirty="0" err="1" smtClean="0"/>
            <a:t>Черепова</a:t>
          </a:r>
          <a:r>
            <a:rPr lang="ru-RU" sz="1500" i="1" kern="1200" dirty="0" smtClean="0"/>
            <a:t> Ирина Викторовна (Д/с 46)</a:t>
          </a:r>
          <a:endParaRPr lang="ru-RU" sz="1500" kern="1200" dirty="0"/>
        </a:p>
      </dsp:txBody>
      <dsp:txXfrm>
        <a:off x="0" y="531358"/>
        <a:ext cx="8251882" cy="637875"/>
      </dsp:txXfrm>
    </dsp:sp>
    <dsp:sp modelId="{919A61A2-830B-0346-B36A-39465B146209}">
      <dsp:nvSpPr>
        <dsp:cNvPr id="0" name=""/>
        <dsp:cNvSpPr/>
      </dsp:nvSpPr>
      <dsp:spPr>
        <a:xfrm>
          <a:off x="412594" y="309958"/>
          <a:ext cx="5776317" cy="44280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331" tIns="0" rIns="21833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Музыкальный руководитель  </a:t>
          </a:r>
          <a:endParaRPr lang="ru-RU" sz="1500" b="1" kern="1200" dirty="0"/>
        </a:p>
      </dsp:txBody>
      <dsp:txXfrm>
        <a:off x="434210" y="331574"/>
        <a:ext cx="5733085" cy="399568"/>
      </dsp:txXfrm>
    </dsp:sp>
    <dsp:sp modelId="{A4980877-2BC3-AF40-89DC-B4A3BB575F3B}">
      <dsp:nvSpPr>
        <dsp:cNvPr id="0" name=""/>
        <dsp:cNvSpPr/>
      </dsp:nvSpPr>
      <dsp:spPr>
        <a:xfrm>
          <a:off x="0" y="1471634"/>
          <a:ext cx="8251882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D55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438" tIns="312420" rIns="6404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smtClean="0"/>
            <a:t>2 место Малышева Ольга Евгеньевна (№40), 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smtClean="0"/>
            <a:t>2 место Воробьева Рима Рифовна(№12)</a:t>
          </a:r>
          <a:endParaRPr lang="ru-RU" sz="1500" kern="1200" dirty="0"/>
        </a:p>
      </dsp:txBody>
      <dsp:txXfrm>
        <a:off x="0" y="1471634"/>
        <a:ext cx="8251882" cy="874125"/>
      </dsp:txXfrm>
    </dsp:sp>
    <dsp:sp modelId="{A28608E1-BA09-1443-A442-35DD4D72A55F}">
      <dsp:nvSpPr>
        <dsp:cNvPr id="0" name=""/>
        <dsp:cNvSpPr/>
      </dsp:nvSpPr>
      <dsp:spPr>
        <a:xfrm>
          <a:off x="412594" y="1250234"/>
          <a:ext cx="5776317" cy="44280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331" tIns="0" rIns="21833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Педагог-психолог </a:t>
          </a:r>
          <a:endParaRPr lang="ru-RU" sz="1500" b="1" kern="1200" dirty="0"/>
        </a:p>
      </dsp:txBody>
      <dsp:txXfrm>
        <a:off x="434210" y="1271850"/>
        <a:ext cx="5733085" cy="399568"/>
      </dsp:txXfrm>
    </dsp:sp>
    <dsp:sp modelId="{CD5293B1-AAB2-BE41-95B1-9AF6458A7A37}">
      <dsp:nvSpPr>
        <dsp:cNvPr id="0" name=""/>
        <dsp:cNvSpPr/>
      </dsp:nvSpPr>
      <dsp:spPr>
        <a:xfrm>
          <a:off x="0" y="2648159"/>
          <a:ext cx="8251882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D55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438" tIns="312420" rIns="6404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smtClean="0"/>
            <a:t>1 место Пермякова Елена Николаевна (№28), 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dirty="0" smtClean="0"/>
            <a:t>2 место Федотова Лариса Дмитриевна (№10</a:t>
          </a:r>
          <a:endParaRPr lang="ru-RU" sz="1500" kern="1200" dirty="0"/>
        </a:p>
      </dsp:txBody>
      <dsp:txXfrm>
        <a:off x="0" y="2648159"/>
        <a:ext cx="8251882" cy="874125"/>
      </dsp:txXfrm>
    </dsp:sp>
    <dsp:sp modelId="{ECBD09A6-9322-9C47-B28E-7A2177000F23}">
      <dsp:nvSpPr>
        <dsp:cNvPr id="0" name=""/>
        <dsp:cNvSpPr/>
      </dsp:nvSpPr>
      <dsp:spPr>
        <a:xfrm>
          <a:off x="412594" y="2426759"/>
          <a:ext cx="5776317" cy="44280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331" tIns="0" rIns="21833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Учитель-логопед </a:t>
          </a:r>
          <a:endParaRPr lang="ru-RU" sz="1500" b="1" kern="1200" dirty="0"/>
        </a:p>
      </dsp:txBody>
      <dsp:txXfrm>
        <a:off x="434210" y="2448375"/>
        <a:ext cx="5733085" cy="399568"/>
      </dsp:txXfrm>
    </dsp:sp>
    <dsp:sp modelId="{14035698-ED3A-0B43-8440-F8AE0053F188}">
      <dsp:nvSpPr>
        <dsp:cNvPr id="0" name=""/>
        <dsp:cNvSpPr/>
      </dsp:nvSpPr>
      <dsp:spPr>
        <a:xfrm>
          <a:off x="0" y="4016241"/>
          <a:ext cx="8251882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D55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438" tIns="312420" rIns="6404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smtClean="0"/>
            <a:t>3 место Зименок Марина Валериевна(№8)</a:t>
          </a:r>
          <a:endParaRPr lang="ru-RU" sz="1500" kern="1200"/>
        </a:p>
      </dsp:txBody>
      <dsp:txXfrm>
        <a:off x="0" y="4016241"/>
        <a:ext cx="8251882" cy="637875"/>
      </dsp:txXfrm>
    </dsp:sp>
    <dsp:sp modelId="{02A377B7-7E6A-9D44-A592-B6BBA1F346F4}">
      <dsp:nvSpPr>
        <dsp:cNvPr id="0" name=""/>
        <dsp:cNvSpPr/>
      </dsp:nvSpPr>
      <dsp:spPr>
        <a:xfrm>
          <a:off x="412594" y="3603284"/>
          <a:ext cx="5776317" cy="44280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331" tIns="0" rIns="21833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Лучший профессионал коррекционного направления </a:t>
          </a:r>
          <a:endParaRPr lang="ru-RU" sz="1500" b="1" kern="1200" dirty="0"/>
        </a:p>
      </dsp:txBody>
      <dsp:txXfrm>
        <a:off x="434210" y="3624900"/>
        <a:ext cx="573308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9E2114-0FF0-6B4F-8D71-D4890B993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90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E2114-0FF0-6B4F-8D71-D4890B993B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Freeform 34"/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8" name="Freeform 36" descr="1"/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9" name="Freeform 37" descr="6"/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0" name="Freeform 38" descr="4"/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2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6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  <a:latin typeface="Arial Black" charset="0"/>
              </a:rPr>
              <a:t>L/O/G/O</a:t>
            </a:r>
          </a:p>
        </p:txBody>
      </p:sp>
      <p:pic>
        <p:nvPicPr>
          <p:cNvPr id="3117" name="Picture 45" descr="OPENAS_3187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charset="0"/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B5AA5E42-A192-8446-A5DC-8FE338534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 animBg="1"/>
      <p:bldP spid="3107" grpId="0" animBg="1"/>
      <p:bldP spid="3107" grpId="1" animBg="1"/>
      <p:bldP spid="3108" grpId="0" animBg="1"/>
      <p:bldP spid="3109" grpId="0" animBg="1"/>
      <p:bldP spid="3110" grpId="0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4" grpId="0" animBg="1"/>
      <p:bldP spid="3115" grpId="0" animBg="1"/>
      <p:bldP spid="3116" grpId="0" animBg="1"/>
      <p:bldP spid="3105" grpId="0"/>
      <p:bldP spid="3074" grpId="0"/>
      <p:bldP spid="3075" grpId="0" build="p">
        <p:tmplLst>
          <p:tmpl lvl="1">
            <p:tnLst>
              <p:par>
                <p:cTn xmlns:p14="http://schemas.microsoft.com/office/powerpoint/2010/main"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0D709-A982-914A-B1BC-C4F5EF6C00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ADC4B-5420-C640-9D00-0D040304D0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Щелкните значок, чтобы добавить диаграмму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297019-191C-2643-AD24-E26E2935A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Щелкните значок, чтобы добавить рисунок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810E39-7772-1344-BA82-670846FD0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2F595-8010-C54A-8E9F-10A3FF77A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41AE9-8811-F249-9908-EC64A4291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FC3B2-72AE-1E4B-B0DF-607A3221B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AD9FB-6E05-034F-9F12-E027216CF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9F5D4-3504-9D4A-A3D2-B861E6918D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F546-EB43-7347-A688-CB97F9B2E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DB75F-163A-384C-A93C-070789E376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BDCC6-089D-B946-B526-35C52EAF6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>
              <a:gd name="T0" fmla="*/ 5574 w 5574"/>
              <a:gd name="T1" fmla="*/ 4104 h 4104"/>
              <a:gd name="T2" fmla="*/ 5574 w 5574"/>
              <a:gd name="T3" fmla="*/ 24 h 4104"/>
              <a:gd name="T4" fmla="*/ 4194 w 5574"/>
              <a:gd name="T5" fmla="*/ 24 h 4104"/>
              <a:gd name="T6" fmla="*/ 2310 w 5574"/>
              <a:gd name="T7" fmla="*/ 24 h 4104"/>
              <a:gd name="T8" fmla="*/ 144 w 5574"/>
              <a:gd name="T9" fmla="*/ 42 h 4104"/>
              <a:gd name="T10" fmla="*/ 16 w 5574"/>
              <a:gd name="T11" fmla="*/ 202 h 4104"/>
              <a:gd name="T12" fmla="*/ 16 w 5574"/>
              <a:gd name="T13" fmla="*/ 835 h 4104"/>
              <a:gd name="T14" fmla="*/ 12 w 5574"/>
              <a:gd name="T15" fmla="*/ 2700 h 4104"/>
              <a:gd name="T16" fmla="*/ 6 w 5574"/>
              <a:gd name="T17" fmla="*/ 4104 h 4104"/>
              <a:gd name="T18" fmla="*/ 5574 w 5574"/>
              <a:gd name="T19" fmla="*/ 4104 h 4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>
              <a:gd name="T0" fmla="*/ 5553 w 5557"/>
              <a:gd name="T1" fmla="*/ 0 h 198"/>
              <a:gd name="T2" fmla="*/ 5553 w 5557"/>
              <a:gd name="T3" fmla="*/ 150 h 198"/>
              <a:gd name="T4" fmla="*/ 4585 w 5557"/>
              <a:gd name="T5" fmla="*/ 186 h 198"/>
              <a:gd name="T6" fmla="*/ 2246 w 5557"/>
              <a:gd name="T7" fmla="*/ 180 h 198"/>
              <a:gd name="T8" fmla="*/ 960 w 5557"/>
              <a:gd name="T9" fmla="*/ 180 h 198"/>
              <a:gd name="T10" fmla="*/ 76 w 5557"/>
              <a:gd name="T11" fmla="*/ 198 h 198"/>
              <a:gd name="T12" fmla="*/ 1 w 5557"/>
              <a:gd name="T13" fmla="*/ 153 h 198"/>
              <a:gd name="T14" fmla="*/ 1 w 5557"/>
              <a:gd name="T15" fmla="*/ 0 h 198"/>
              <a:gd name="T16" fmla="*/ 5553 w 5557"/>
              <a:gd name="T1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>
              <a:gd name="T0" fmla="*/ 0 w 153"/>
              <a:gd name="T1" fmla="*/ 4061 h 4067"/>
              <a:gd name="T2" fmla="*/ 145 w 153"/>
              <a:gd name="T3" fmla="*/ 4064 h 4067"/>
              <a:gd name="T4" fmla="*/ 149 w 153"/>
              <a:gd name="T5" fmla="*/ 3364 h 4067"/>
              <a:gd name="T6" fmla="*/ 137 w 153"/>
              <a:gd name="T7" fmla="*/ 1651 h 4067"/>
              <a:gd name="T8" fmla="*/ 139 w 153"/>
              <a:gd name="T9" fmla="*/ 710 h 4067"/>
              <a:gd name="T10" fmla="*/ 136 w 153"/>
              <a:gd name="T11" fmla="*/ 65 h 4067"/>
              <a:gd name="T12" fmla="*/ 102 w 153"/>
              <a:gd name="T13" fmla="*/ 18 h 4067"/>
              <a:gd name="T14" fmla="*/ 1 w 153"/>
              <a:gd name="T15" fmla="*/ 7 h 4067"/>
              <a:gd name="T16" fmla="*/ 0 w 153"/>
              <a:gd name="T17" fmla="*/ 4061 h 4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>
              <a:gd name="T0" fmla="*/ 2 w 156"/>
              <a:gd name="T1" fmla="*/ 0 h 206"/>
              <a:gd name="T2" fmla="*/ 150 w 156"/>
              <a:gd name="T3" fmla="*/ 0 h 206"/>
              <a:gd name="T4" fmla="*/ 144 w 156"/>
              <a:gd name="T5" fmla="*/ 149 h 206"/>
              <a:gd name="T6" fmla="*/ 87 w 156"/>
              <a:gd name="T7" fmla="*/ 197 h 206"/>
              <a:gd name="T8" fmla="*/ 0 w 156"/>
              <a:gd name="T9" fmla="*/ 197 h 206"/>
              <a:gd name="T10" fmla="*/ 2 w 156"/>
              <a:gd name="T1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720B41-240E-AB4A-AC94-249C09C7A5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50" name="Picture 26" descr="OPENAS_318748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5.docx"/><Relationship Id="rId5" Type="http://schemas.openxmlformats.org/officeDocument/2006/relationships/image" Target="../media/image2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6.docx"/><Relationship Id="rId5" Type="http://schemas.openxmlformats.org/officeDocument/2006/relationships/image" Target="../media/image2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7.docx"/><Relationship Id="rId5" Type="http://schemas.openxmlformats.org/officeDocument/2006/relationships/image" Target="../media/image2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1.docx"/><Relationship Id="rId5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8.docx"/><Relationship Id="rId5" Type="http://schemas.openxmlformats.org/officeDocument/2006/relationships/image" Target="../media/image2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9.docx"/><Relationship Id="rId5" Type="http://schemas.openxmlformats.org/officeDocument/2006/relationships/image" Target="../media/image2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10.docx"/><Relationship Id="rId5" Type="http://schemas.openxmlformats.org/officeDocument/2006/relationships/image" Target="../media/image2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11.docx"/><Relationship Id="rId5" Type="http://schemas.openxmlformats.org/officeDocument/2006/relationships/image" Target="../media/image3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12.docx"/><Relationship Id="rId5" Type="http://schemas.openxmlformats.org/officeDocument/2006/relationships/image" Target="../media/image3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13.docx"/><Relationship Id="rId5" Type="http://schemas.openxmlformats.org/officeDocument/2006/relationships/image" Target="../media/image32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14.docx"/><Relationship Id="rId5" Type="http://schemas.openxmlformats.org/officeDocument/2006/relationships/image" Target="../media/image33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15.docx"/><Relationship Id="rId5" Type="http://schemas.openxmlformats.org/officeDocument/2006/relationships/image" Target="../media/image34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2.docx"/><Relationship Id="rId5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16.docx"/><Relationship Id="rId5" Type="http://schemas.openxmlformats.org/officeDocument/2006/relationships/image" Target="../media/image35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17.docx"/><Relationship Id="rId5" Type="http://schemas.openxmlformats.org/officeDocument/2006/relationships/image" Target="../media/image36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18.docx"/><Relationship Id="rId5" Type="http://schemas.openxmlformats.org/officeDocument/2006/relationships/image" Target="../media/image37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3.docx"/><Relationship Id="rId5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_________Microsoft_Word4.docx"/><Relationship Id="rId5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52400"/>
            <a:ext cx="2791715" cy="2074462"/>
          </a:xfrm>
          <a:prstGeom prst="round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304800" y="381000"/>
            <a:ext cx="2743200" cy="1828800"/>
          </a:xfrm>
          <a:prstGeom prst="roundRect">
            <a:avLst/>
          </a:prstGeom>
          <a:solidFill>
            <a:srgbClr val="18BD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172200" y="381000"/>
            <a:ext cx="2743200" cy="18288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172200" y="4419600"/>
            <a:ext cx="2819400" cy="1828800"/>
          </a:xfrm>
          <a:prstGeom prst="roundRect">
            <a:avLst/>
          </a:prstGeom>
          <a:solidFill>
            <a:srgbClr val="F2A4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04800" y="4419600"/>
            <a:ext cx="2743200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381000"/>
            <a:ext cx="2769885" cy="1810338"/>
          </a:xfrm>
          <a:prstGeom prst="round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7459" y="4419600"/>
            <a:ext cx="2762341" cy="1828799"/>
          </a:xfrm>
          <a:prstGeom prst="round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" y="2895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 </a:t>
            </a:r>
            <a:r>
              <a:rPr lang="ru-RU" sz="2400" b="1" dirty="0"/>
              <a:t>качественного образования к успешной </a:t>
            </a:r>
            <a:r>
              <a:rPr lang="ru-RU" sz="2400" b="1" dirty="0" smtClean="0"/>
              <a:t>личности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2514600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Августовский педагогический совет - 2017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362200" y="3505200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Председатель Комитета образования ГМР </a:t>
            </a:r>
            <a:r>
              <a:rPr lang="ru-RU" sz="1400" dirty="0" err="1" smtClean="0"/>
              <a:t>С.В.Попков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 bwMode="auto">
          <a:xfrm>
            <a:off x="304800" y="381000"/>
            <a:ext cx="8839200" cy="6553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pic>
        <p:nvPicPr>
          <p:cNvPr id="48" name="Изображение 4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59" y="-228600"/>
            <a:ext cx="1538941" cy="1113169"/>
          </a:xfrm>
          <a:prstGeom prst="wave">
            <a:avLst>
              <a:gd name="adj1" fmla="val 4729"/>
              <a:gd name="adj2" fmla="val 0"/>
            </a:avLst>
          </a:prstGeom>
        </p:spPr>
      </p:pic>
      <p:sp>
        <p:nvSpPr>
          <p:cNvPr id="76807" name="Rectangle 7"/>
          <p:cNvSpPr>
            <a:spLocks noChangeArrowheads="1"/>
          </p:cNvSpPr>
          <p:nvPr/>
        </p:nvSpPr>
        <p:spPr bwMode="gray">
          <a:xfrm>
            <a:off x="6172200" y="2971800"/>
            <a:ext cx="2895600" cy="3657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Проектно-</a:t>
            </a:r>
          </a:p>
          <a:p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   исследовательская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    деятельность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Олимпиады 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Интеллектуальные </a:t>
            </a:r>
          </a:p>
          <a:p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   сессии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Партнерство с ПИЯФ,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    ВУЗами СПб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Партнерство с центром 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    работы с одаренными 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    детьми и центром </a:t>
            </a:r>
          </a:p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FFFFFF"/>
                </a:solidFill>
              </a:rPr>
              <a:t>Доп. образования ЛО</a:t>
            </a:r>
          </a:p>
          <a:p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  «Ладога»</a:t>
            </a: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76814" name="Group 14"/>
          <p:cNvGrpSpPr>
            <a:grpSpLocks/>
          </p:cNvGrpSpPr>
          <p:nvPr/>
        </p:nvGrpSpPr>
        <p:grpSpPr bwMode="auto">
          <a:xfrm>
            <a:off x="3276600" y="2209800"/>
            <a:ext cx="2722562" cy="536575"/>
            <a:chOff x="3964" y="2071"/>
            <a:chExt cx="1484" cy="330"/>
          </a:xfrm>
        </p:grpSpPr>
        <p:sp>
          <p:nvSpPr>
            <p:cNvPr id="76815" name="AutoShape 15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6" name="AutoShape 16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13500000" algn="ctr" rotWithShape="0">
                      <a:srgbClr val="FFFFFF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 bwMode="auto">
          <a:xfrm>
            <a:off x="4572000" y="990600"/>
            <a:ext cx="0" cy="121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6820" name="Group 20"/>
          <p:cNvGrpSpPr>
            <a:grpSpLocks/>
          </p:cNvGrpSpPr>
          <p:nvPr/>
        </p:nvGrpSpPr>
        <p:grpSpPr bwMode="auto">
          <a:xfrm>
            <a:off x="1676400" y="454025"/>
            <a:ext cx="5867400" cy="536575"/>
            <a:chOff x="3964" y="2071"/>
            <a:chExt cx="1484" cy="330"/>
          </a:xfrm>
        </p:grpSpPr>
        <p:sp>
          <p:nvSpPr>
            <p:cNvPr id="76821" name="AutoShape 21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22" name="AutoShape 22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13500000" algn="ctr" rotWithShape="0">
                      <a:srgbClr val="FFFFFF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6823" name="Rectangle 23"/>
          <p:cNvSpPr>
            <a:spLocks noChangeArrowheads="1"/>
          </p:cNvSpPr>
          <p:nvPr/>
        </p:nvSpPr>
        <p:spPr bwMode="gray">
          <a:xfrm>
            <a:off x="381000" y="2971800"/>
            <a:ext cx="2743200" cy="36576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Фестиваль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«Радуга талантов»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Конкурсы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Спортивные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6826" name="AutoShape 26"/>
          <p:cNvCxnSpPr>
            <a:cxnSpLocks noChangeShapeType="1"/>
          </p:cNvCxnSpPr>
          <p:nvPr/>
        </p:nvCxnSpPr>
        <p:spPr bwMode="black">
          <a:xfrm rot="5400000" flipH="1" flipV="1">
            <a:off x="2515394" y="685007"/>
            <a:ext cx="1093788" cy="2619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7" name="AutoShape 27"/>
          <p:cNvCxnSpPr>
            <a:cxnSpLocks noChangeShapeType="1"/>
          </p:cNvCxnSpPr>
          <p:nvPr/>
        </p:nvCxnSpPr>
        <p:spPr bwMode="black">
          <a:xfrm rot="16200000" flipV="1">
            <a:off x="5479256" y="781845"/>
            <a:ext cx="1093788" cy="2425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6828" name="Text Box 28"/>
          <p:cNvSpPr txBox="1">
            <a:spLocks noChangeArrowheads="1"/>
          </p:cNvSpPr>
          <p:nvPr/>
        </p:nvSpPr>
        <p:spPr bwMode="black">
          <a:xfrm>
            <a:off x="2895600" y="457200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172E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Комитет образования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6835" name="Rectangle 35"/>
          <p:cNvSpPr>
            <a:spLocks noChangeArrowheads="1"/>
          </p:cNvSpPr>
          <p:nvPr/>
        </p:nvSpPr>
        <p:spPr bwMode="gray">
          <a:xfrm>
            <a:off x="3276600" y="2971800"/>
            <a:ext cx="2743200" cy="3657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Олимпиады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Конференции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Конкурсы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Спортивные </a:t>
            </a:r>
          </a:p>
          <a:p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    соревнования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Творческие конкурсы</a:t>
            </a:r>
          </a:p>
          <a:p>
            <a:pPr marL="285750" indent="-285750">
              <a:buFont typeface="Arial"/>
              <a:buChar char="•"/>
            </a:pPr>
            <a:r>
              <a:rPr lang="ru-RU" dirty="0" err="1" smtClean="0">
                <a:solidFill>
                  <a:srgbClr val="FFFFFF"/>
                </a:solidFill>
              </a:rPr>
              <a:t>Эрудицион</a:t>
            </a: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76817" name="Group 17"/>
          <p:cNvGrpSpPr>
            <a:grpSpLocks/>
          </p:cNvGrpSpPr>
          <p:nvPr/>
        </p:nvGrpSpPr>
        <p:grpSpPr bwMode="auto">
          <a:xfrm>
            <a:off x="1676400" y="1216025"/>
            <a:ext cx="5867400" cy="536575"/>
            <a:chOff x="3964" y="2071"/>
            <a:chExt cx="1484" cy="330"/>
          </a:xfrm>
        </p:grpSpPr>
        <p:sp>
          <p:nvSpPr>
            <p:cNvPr id="76818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9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13500000" algn="ctr" rotWithShape="0">
                      <a:srgbClr val="FFFFFF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" name="Text Box 28"/>
          <p:cNvSpPr txBox="1">
            <a:spLocks noChangeArrowheads="1"/>
          </p:cNvSpPr>
          <p:nvPr/>
        </p:nvSpPr>
        <p:spPr bwMode="black">
          <a:xfrm>
            <a:off x="2057400" y="1216025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172E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25488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Координационный Совет</a:t>
            </a:r>
            <a:endParaRPr lang="en-US" sz="2400" b="1" dirty="0">
              <a:solidFill>
                <a:srgbClr val="25488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76811" name="Group 11"/>
          <p:cNvGrpSpPr>
            <a:grpSpLocks/>
          </p:cNvGrpSpPr>
          <p:nvPr/>
        </p:nvGrpSpPr>
        <p:grpSpPr bwMode="auto">
          <a:xfrm>
            <a:off x="6172200" y="2209800"/>
            <a:ext cx="2895600" cy="536575"/>
            <a:chOff x="3964" y="2071"/>
            <a:chExt cx="1484" cy="330"/>
          </a:xfrm>
        </p:grpSpPr>
        <p:sp>
          <p:nvSpPr>
            <p:cNvPr id="76812" name="AutoShape 1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3" name="AutoShape 13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13500000" algn="ctr" rotWithShape="0">
                      <a:srgbClr val="FFFFFF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6808" name="Group 8"/>
          <p:cNvGrpSpPr>
            <a:grpSpLocks/>
          </p:cNvGrpSpPr>
          <p:nvPr/>
        </p:nvGrpSpPr>
        <p:grpSpPr bwMode="auto">
          <a:xfrm>
            <a:off x="381000" y="2209800"/>
            <a:ext cx="2730500" cy="536575"/>
            <a:chOff x="3964" y="2071"/>
            <a:chExt cx="1484" cy="330"/>
          </a:xfrm>
        </p:grpSpPr>
        <p:sp>
          <p:nvSpPr>
            <p:cNvPr id="76809" name="AutoShape 9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0" name="AutoShape 10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13500000" algn="ctr" rotWithShape="0">
                      <a:srgbClr val="FFFFFF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6831" name="Text Box 31"/>
          <p:cNvSpPr txBox="1">
            <a:spLocks noChangeArrowheads="1"/>
          </p:cNvSpPr>
          <p:nvPr/>
        </p:nvSpPr>
        <p:spPr bwMode="white">
          <a:xfrm>
            <a:off x="152400" y="2286000"/>
            <a:ext cx="3124200" cy="46423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b="1" dirty="0" smtClean="0"/>
              <a:t>Дошкольные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1400" b="1" dirty="0" smtClean="0"/>
              <a:t>образовательные учреждения</a:t>
            </a:r>
            <a:endParaRPr lang="en-US" sz="1400" b="1" dirty="0"/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white">
          <a:xfrm>
            <a:off x="3048000" y="2286000"/>
            <a:ext cx="3124200" cy="46423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b="1" dirty="0" smtClean="0"/>
              <a:t>Общеобразовательные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1100" b="1" dirty="0" smtClean="0"/>
              <a:t> </a:t>
            </a:r>
            <a:r>
              <a:rPr lang="ru-RU" sz="1400" b="1" dirty="0" smtClean="0"/>
              <a:t>учреждения</a:t>
            </a:r>
            <a:endParaRPr lang="en-US" sz="1400" b="1" dirty="0"/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white">
          <a:xfrm>
            <a:off x="6019800" y="2259861"/>
            <a:ext cx="3124200" cy="86433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1400" b="1" dirty="0" smtClean="0"/>
              <a:t>Учреждения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1300" b="1" dirty="0" smtClean="0"/>
              <a:t>Дополнительного образования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b="1" dirty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20" name="Прямоугольник 19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21" name="Изображение 2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7425" y="762000"/>
            <a:ext cx="7877175" cy="944562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Эксклюзивное образование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ltGray">
          <a:xfrm rot="-25166375">
            <a:off x="1643063" y="1936750"/>
            <a:ext cx="5692775" cy="5629275"/>
          </a:xfrm>
          <a:custGeom>
            <a:avLst/>
            <a:gdLst>
              <a:gd name="G0" fmla="+- 4071 0 0"/>
              <a:gd name="G1" fmla="+- -7845542 0 0"/>
              <a:gd name="G2" fmla="+- 0 0 -7845542"/>
              <a:gd name="T0" fmla="*/ 0 256 1"/>
              <a:gd name="T1" fmla="*/ 180 256 1"/>
              <a:gd name="G3" fmla="+- -7845542 T0 T1"/>
              <a:gd name="T2" fmla="*/ 0 256 1"/>
              <a:gd name="T3" fmla="*/ 90 256 1"/>
              <a:gd name="G4" fmla="+- -7845542 T2 T3"/>
              <a:gd name="G5" fmla="*/ G4 2 1"/>
              <a:gd name="T4" fmla="*/ 90 256 1"/>
              <a:gd name="T5" fmla="*/ 0 256 1"/>
              <a:gd name="G6" fmla="+- -7845542 T4 T5"/>
              <a:gd name="G7" fmla="*/ G6 2 1"/>
              <a:gd name="G8" fmla="abs -78455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4071"/>
              <a:gd name="G18" fmla="*/ 4071 1 2"/>
              <a:gd name="G19" fmla="+- G18 5400 0"/>
              <a:gd name="G20" fmla="cos G19 -7845542"/>
              <a:gd name="G21" fmla="sin G19 -7845542"/>
              <a:gd name="G22" fmla="+- G20 10800 0"/>
              <a:gd name="G23" fmla="+- G21 10800 0"/>
              <a:gd name="G24" fmla="+- 10800 0 G20"/>
              <a:gd name="G25" fmla="+- 4071 10800 0"/>
              <a:gd name="G26" fmla="?: G9 G17 G25"/>
              <a:gd name="G27" fmla="?: G9 0 21600"/>
              <a:gd name="G28" fmla="cos 10800 -7845542"/>
              <a:gd name="G29" fmla="sin 10800 -7845542"/>
              <a:gd name="G30" fmla="sin 4071 -7845542"/>
              <a:gd name="G31" fmla="+- G28 10800 0"/>
              <a:gd name="G32" fmla="+- G29 10800 0"/>
              <a:gd name="G33" fmla="+- G30 10800 0"/>
              <a:gd name="G34" fmla="?: G4 0 G31"/>
              <a:gd name="G35" fmla="?: -7845542 G34 0"/>
              <a:gd name="G36" fmla="?: G6 G35 G31"/>
              <a:gd name="G37" fmla="+- 21600 0 G36"/>
              <a:gd name="G38" fmla="?: G4 0 G33"/>
              <a:gd name="G39" fmla="?: -78455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7114 w 21600"/>
              <a:gd name="T15" fmla="*/ 4341 h 21600"/>
              <a:gd name="T16" fmla="*/ 10800 w 21600"/>
              <a:gd name="T17" fmla="*/ 6729 h 21600"/>
              <a:gd name="T18" fmla="*/ 14486 w 21600"/>
              <a:gd name="T19" fmla="*/ 434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782" y="7264"/>
                </a:moveTo>
                <a:cubicBezTo>
                  <a:pt x="9396" y="6913"/>
                  <a:pt x="10092" y="6728"/>
                  <a:pt x="10800" y="6728"/>
                </a:cubicBezTo>
                <a:cubicBezTo>
                  <a:pt x="11507" y="6728"/>
                  <a:pt x="12203" y="6913"/>
                  <a:pt x="12817" y="7264"/>
                </a:cubicBezTo>
                <a:lnTo>
                  <a:pt x="16153" y="1420"/>
                </a:lnTo>
                <a:cubicBezTo>
                  <a:pt x="14522" y="489"/>
                  <a:pt x="12677" y="0"/>
                  <a:pt x="10799" y="0"/>
                </a:cubicBezTo>
                <a:cubicBezTo>
                  <a:pt x="8922" y="0"/>
                  <a:pt x="7077" y="489"/>
                  <a:pt x="5446" y="1420"/>
                </a:cubicBezTo>
                <a:close/>
              </a:path>
            </a:pathLst>
          </a:custGeom>
          <a:solidFill>
            <a:schemeClr val="accent1">
              <a:alpha val="39999"/>
            </a:schemeClr>
          </a:solidFill>
          <a:ln w="28575">
            <a:solidFill>
              <a:srgbClr val="FEFFFF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gray">
          <a:xfrm>
            <a:off x="1663700" y="1916113"/>
            <a:ext cx="5630863" cy="5692775"/>
          </a:xfrm>
          <a:custGeom>
            <a:avLst/>
            <a:gdLst>
              <a:gd name="G0" fmla="+- 4091 0 0"/>
              <a:gd name="G1" fmla="+- -7805483 0 0"/>
              <a:gd name="G2" fmla="+- 0 0 -7805483"/>
              <a:gd name="T0" fmla="*/ 0 256 1"/>
              <a:gd name="T1" fmla="*/ 180 256 1"/>
              <a:gd name="G3" fmla="+- -7805483 T0 T1"/>
              <a:gd name="T2" fmla="*/ 0 256 1"/>
              <a:gd name="T3" fmla="*/ 90 256 1"/>
              <a:gd name="G4" fmla="+- -7805483 T2 T3"/>
              <a:gd name="G5" fmla="*/ G4 2 1"/>
              <a:gd name="T4" fmla="*/ 90 256 1"/>
              <a:gd name="T5" fmla="*/ 0 256 1"/>
              <a:gd name="G6" fmla="+- -7805483 T4 T5"/>
              <a:gd name="G7" fmla="*/ G6 2 1"/>
              <a:gd name="G8" fmla="abs -780548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4091"/>
              <a:gd name="G18" fmla="*/ 4091 1 2"/>
              <a:gd name="G19" fmla="+- G18 5400 0"/>
              <a:gd name="G20" fmla="cos G19 -7805483"/>
              <a:gd name="G21" fmla="sin G19 -7805483"/>
              <a:gd name="G22" fmla="+- G20 10800 0"/>
              <a:gd name="G23" fmla="+- G21 10800 0"/>
              <a:gd name="G24" fmla="+- 10800 0 G20"/>
              <a:gd name="G25" fmla="+- 4091 10800 0"/>
              <a:gd name="G26" fmla="?: G9 G17 G25"/>
              <a:gd name="G27" fmla="?: G9 0 21600"/>
              <a:gd name="G28" fmla="cos 10800 -7805483"/>
              <a:gd name="G29" fmla="sin 10800 -7805483"/>
              <a:gd name="G30" fmla="sin 4091 -7805483"/>
              <a:gd name="G31" fmla="+- G28 10800 0"/>
              <a:gd name="G32" fmla="+- G29 10800 0"/>
              <a:gd name="G33" fmla="+- G30 10800 0"/>
              <a:gd name="G34" fmla="?: G4 0 G31"/>
              <a:gd name="G35" fmla="?: -7805483 G34 0"/>
              <a:gd name="G36" fmla="?: G6 G35 G31"/>
              <a:gd name="G37" fmla="+- 21600 0 G36"/>
              <a:gd name="G38" fmla="?: G4 0 G33"/>
              <a:gd name="G39" fmla="?: -780548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7178 w 21600"/>
              <a:gd name="T15" fmla="*/ 4294 h 21600"/>
              <a:gd name="T16" fmla="*/ 10800 w 21600"/>
              <a:gd name="T17" fmla="*/ 6709 h 21600"/>
              <a:gd name="T18" fmla="*/ 14422 w 21600"/>
              <a:gd name="T19" fmla="*/ 429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810" y="7225"/>
                </a:moveTo>
                <a:cubicBezTo>
                  <a:pt x="9418" y="6886"/>
                  <a:pt x="10103" y="6708"/>
                  <a:pt x="10800" y="6708"/>
                </a:cubicBezTo>
                <a:cubicBezTo>
                  <a:pt x="11496" y="6708"/>
                  <a:pt x="12181" y="6886"/>
                  <a:pt x="12789" y="7225"/>
                </a:cubicBezTo>
                <a:lnTo>
                  <a:pt x="16052" y="1363"/>
                </a:lnTo>
                <a:cubicBezTo>
                  <a:pt x="14446" y="469"/>
                  <a:pt x="12638" y="0"/>
                  <a:pt x="10799" y="0"/>
                </a:cubicBezTo>
                <a:cubicBezTo>
                  <a:pt x="8961" y="0"/>
                  <a:pt x="7153" y="469"/>
                  <a:pt x="5547" y="1363"/>
                </a:cubicBezTo>
                <a:close/>
              </a:path>
            </a:pathLst>
          </a:custGeom>
          <a:solidFill>
            <a:schemeClr val="accent2">
              <a:alpha val="39999"/>
            </a:schemeClr>
          </a:solidFill>
          <a:ln w="28575">
            <a:solidFill>
              <a:srgbClr val="FEFFFF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ltGray">
          <a:xfrm rot="3543847">
            <a:off x="1653381" y="1958182"/>
            <a:ext cx="5692775" cy="5630862"/>
          </a:xfrm>
          <a:custGeom>
            <a:avLst/>
            <a:gdLst>
              <a:gd name="G0" fmla="+- 4104 0 0"/>
              <a:gd name="G1" fmla="+- -7936110 0 0"/>
              <a:gd name="G2" fmla="+- 0 0 -7936110"/>
              <a:gd name="T0" fmla="*/ 0 256 1"/>
              <a:gd name="T1" fmla="*/ 180 256 1"/>
              <a:gd name="G3" fmla="+- -7936110 T0 T1"/>
              <a:gd name="T2" fmla="*/ 0 256 1"/>
              <a:gd name="T3" fmla="*/ 90 256 1"/>
              <a:gd name="G4" fmla="+- -7936110 T2 T3"/>
              <a:gd name="G5" fmla="*/ G4 2 1"/>
              <a:gd name="T4" fmla="*/ 90 256 1"/>
              <a:gd name="T5" fmla="*/ 0 256 1"/>
              <a:gd name="G6" fmla="+- -7936110 T4 T5"/>
              <a:gd name="G7" fmla="*/ G6 2 1"/>
              <a:gd name="G8" fmla="abs -793611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4104"/>
              <a:gd name="G18" fmla="*/ 4104 1 2"/>
              <a:gd name="G19" fmla="+- G18 5400 0"/>
              <a:gd name="G20" fmla="cos G19 -7936110"/>
              <a:gd name="G21" fmla="sin G19 -7936110"/>
              <a:gd name="G22" fmla="+- G20 10800 0"/>
              <a:gd name="G23" fmla="+- G21 10800 0"/>
              <a:gd name="G24" fmla="+- 10800 0 G20"/>
              <a:gd name="G25" fmla="+- 4104 10800 0"/>
              <a:gd name="G26" fmla="?: G9 G17 G25"/>
              <a:gd name="G27" fmla="?: G9 0 21600"/>
              <a:gd name="G28" fmla="cos 10800 -7936110"/>
              <a:gd name="G29" fmla="sin 10800 -7936110"/>
              <a:gd name="G30" fmla="sin 4104 -7936110"/>
              <a:gd name="G31" fmla="+- G28 10800 0"/>
              <a:gd name="G32" fmla="+- G29 10800 0"/>
              <a:gd name="G33" fmla="+- G30 10800 0"/>
              <a:gd name="G34" fmla="?: G4 0 G31"/>
              <a:gd name="G35" fmla="?: -7936110 G34 0"/>
              <a:gd name="G36" fmla="?: G6 G35 G31"/>
              <a:gd name="G37" fmla="+- 21600 0 G36"/>
              <a:gd name="G38" fmla="?: G4 0 G33"/>
              <a:gd name="G39" fmla="?: -793611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51 w 21600"/>
              <a:gd name="T15" fmla="*/ 4418 h 21600"/>
              <a:gd name="T16" fmla="*/ 10800 w 21600"/>
              <a:gd name="T17" fmla="*/ 6696 h 21600"/>
              <a:gd name="T18" fmla="*/ 14649 w 21600"/>
              <a:gd name="T19" fmla="*/ 441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680" y="7285"/>
                </a:moveTo>
                <a:cubicBezTo>
                  <a:pt x="9320" y="6899"/>
                  <a:pt x="10052" y="6695"/>
                  <a:pt x="10800" y="6695"/>
                </a:cubicBezTo>
                <a:cubicBezTo>
                  <a:pt x="11547" y="6695"/>
                  <a:pt x="12279" y="6899"/>
                  <a:pt x="12919" y="7285"/>
                </a:cubicBezTo>
                <a:lnTo>
                  <a:pt x="16377" y="1551"/>
                </a:lnTo>
                <a:cubicBezTo>
                  <a:pt x="14694" y="536"/>
                  <a:pt x="12765" y="0"/>
                  <a:pt x="10799" y="0"/>
                </a:cubicBezTo>
                <a:cubicBezTo>
                  <a:pt x="8834" y="0"/>
                  <a:pt x="6905" y="536"/>
                  <a:pt x="5222" y="1551"/>
                </a:cubicBezTo>
                <a:close/>
              </a:path>
            </a:pathLst>
          </a:custGeom>
          <a:solidFill>
            <a:schemeClr val="hlink">
              <a:alpha val="39999"/>
            </a:schemeClr>
          </a:solidFill>
          <a:ln w="28575">
            <a:solidFill>
              <a:srgbClr val="FEFFFF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gray">
          <a:xfrm>
            <a:off x="3581400" y="2362200"/>
            <a:ext cx="18811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Центр «Успех»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61447" name="Picture 7" descr="circuler_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617913" y="3856038"/>
            <a:ext cx="1741487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8" name="AutoShape 8"/>
          <p:cNvSpPr>
            <a:spLocks noChangeArrowheads="1"/>
          </p:cNvSpPr>
          <p:nvPr/>
        </p:nvSpPr>
        <p:spPr bwMode="gray">
          <a:xfrm>
            <a:off x="3441700" y="3675063"/>
            <a:ext cx="2074863" cy="2001837"/>
          </a:xfrm>
          <a:custGeom>
            <a:avLst/>
            <a:gdLst>
              <a:gd name="G0" fmla="+- 9639 0 0"/>
              <a:gd name="G1" fmla="+- -7880986 0 0"/>
              <a:gd name="G2" fmla="+- 0 0 -7880986"/>
              <a:gd name="T0" fmla="*/ 0 256 1"/>
              <a:gd name="T1" fmla="*/ 180 256 1"/>
              <a:gd name="G3" fmla="+- -7880986 T0 T1"/>
              <a:gd name="T2" fmla="*/ 0 256 1"/>
              <a:gd name="T3" fmla="*/ 90 256 1"/>
              <a:gd name="G4" fmla="+- -7880986 T2 T3"/>
              <a:gd name="G5" fmla="*/ G4 2 1"/>
              <a:gd name="T4" fmla="*/ 90 256 1"/>
              <a:gd name="T5" fmla="*/ 0 256 1"/>
              <a:gd name="G6" fmla="+- -7880986 T4 T5"/>
              <a:gd name="G7" fmla="*/ G6 2 1"/>
              <a:gd name="G8" fmla="abs -788098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639"/>
              <a:gd name="G18" fmla="*/ 9639 1 2"/>
              <a:gd name="G19" fmla="+- G18 5400 0"/>
              <a:gd name="G20" fmla="cos G19 -7880986"/>
              <a:gd name="G21" fmla="sin G19 -7880986"/>
              <a:gd name="G22" fmla="+- G20 10800 0"/>
              <a:gd name="G23" fmla="+- G21 10800 0"/>
              <a:gd name="G24" fmla="+- 10800 0 G20"/>
              <a:gd name="G25" fmla="+- 9639 10800 0"/>
              <a:gd name="G26" fmla="?: G9 G17 G25"/>
              <a:gd name="G27" fmla="?: G9 0 21600"/>
              <a:gd name="G28" fmla="cos 10800 -7880986"/>
              <a:gd name="G29" fmla="sin 10800 -7880986"/>
              <a:gd name="G30" fmla="sin 9639 -7880986"/>
              <a:gd name="G31" fmla="+- G28 10800 0"/>
              <a:gd name="G32" fmla="+- G29 10800 0"/>
              <a:gd name="G33" fmla="+- G30 10800 0"/>
              <a:gd name="G34" fmla="?: G4 0 G31"/>
              <a:gd name="G35" fmla="?: -7880986 G34 0"/>
              <a:gd name="G36" fmla="?: G6 G35 G31"/>
              <a:gd name="G37" fmla="+- 21600 0 G36"/>
              <a:gd name="G38" fmla="?: G4 0 G33"/>
              <a:gd name="G39" fmla="?: -788098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650 w 21600"/>
              <a:gd name="T15" fmla="*/ 1971 h 21600"/>
              <a:gd name="T16" fmla="*/ 10800 w 21600"/>
              <a:gd name="T17" fmla="*/ 1161 h 21600"/>
              <a:gd name="T18" fmla="*/ 15950 w 21600"/>
              <a:gd name="T19" fmla="*/ 197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43" y="2473"/>
                </a:moveTo>
                <a:cubicBezTo>
                  <a:pt x="7417" y="1614"/>
                  <a:pt x="9093" y="1160"/>
                  <a:pt x="10800" y="1160"/>
                </a:cubicBezTo>
                <a:cubicBezTo>
                  <a:pt x="12506" y="1160"/>
                  <a:pt x="14182" y="1614"/>
                  <a:pt x="15656" y="2473"/>
                </a:cubicBezTo>
                <a:lnTo>
                  <a:pt x="16241" y="1470"/>
                </a:lnTo>
                <a:cubicBezTo>
                  <a:pt x="14589" y="507"/>
                  <a:pt x="12712" y="0"/>
                  <a:pt x="10799" y="0"/>
                </a:cubicBezTo>
                <a:cubicBezTo>
                  <a:pt x="8887" y="0"/>
                  <a:pt x="7010" y="507"/>
                  <a:pt x="5358" y="1470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rgbClr val="FE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ltGray">
          <a:xfrm rot="-25138715">
            <a:off x="3364706" y="3725070"/>
            <a:ext cx="2098675" cy="1979612"/>
          </a:xfrm>
          <a:custGeom>
            <a:avLst/>
            <a:gdLst>
              <a:gd name="G0" fmla="+- 9639 0 0"/>
              <a:gd name="G1" fmla="+- -7880986 0 0"/>
              <a:gd name="G2" fmla="+- 0 0 -7880986"/>
              <a:gd name="T0" fmla="*/ 0 256 1"/>
              <a:gd name="T1" fmla="*/ 180 256 1"/>
              <a:gd name="G3" fmla="+- -7880986 T0 T1"/>
              <a:gd name="T2" fmla="*/ 0 256 1"/>
              <a:gd name="T3" fmla="*/ 90 256 1"/>
              <a:gd name="G4" fmla="+- -7880986 T2 T3"/>
              <a:gd name="G5" fmla="*/ G4 2 1"/>
              <a:gd name="T4" fmla="*/ 90 256 1"/>
              <a:gd name="T5" fmla="*/ 0 256 1"/>
              <a:gd name="G6" fmla="+- -7880986 T4 T5"/>
              <a:gd name="G7" fmla="*/ G6 2 1"/>
              <a:gd name="G8" fmla="abs -788098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639"/>
              <a:gd name="G18" fmla="*/ 9639 1 2"/>
              <a:gd name="G19" fmla="+- G18 5400 0"/>
              <a:gd name="G20" fmla="cos G19 -7880986"/>
              <a:gd name="G21" fmla="sin G19 -7880986"/>
              <a:gd name="G22" fmla="+- G20 10800 0"/>
              <a:gd name="G23" fmla="+- G21 10800 0"/>
              <a:gd name="G24" fmla="+- 10800 0 G20"/>
              <a:gd name="G25" fmla="+- 9639 10800 0"/>
              <a:gd name="G26" fmla="?: G9 G17 G25"/>
              <a:gd name="G27" fmla="?: G9 0 21600"/>
              <a:gd name="G28" fmla="cos 10800 -7880986"/>
              <a:gd name="G29" fmla="sin 10800 -7880986"/>
              <a:gd name="G30" fmla="sin 9639 -7880986"/>
              <a:gd name="G31" fmla="+- G28 10800 0"/>
              <a:gd name="G32" fmla="+- G29 10800 0"/>
              <a:gd name="G33" fmla="+- G30 10800 0"/>
              <a:gd name="G34" fmla="?: G4 0 G31"/>
              <a:gd name="G35" fmla="?: -7880986 G34 0"/>
              <a:gd name="G36" fmla="?: G6 G35 G31"/>
              <a:gd name="G37" fmla="+- 21600 0 G36"/>
              <a:gd name="G38" fmla="?: G4 0 G33"/>
              <a:gd name="G39" fmla="?: -788098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650 w 21600"/>
              <a:gd name="T15" fmla="*/ 1971 h 21600"/>
              <a:gd name="T16" fmla="*/ 10800 w 21600"/>
              <a:gd name="T17" fmla="*/ 1161 h 21600"/>
              <a:gd name="T18" fmla="*/ 15950 w 21600"/>
              <a:gd name="T19" fmla="*/ 197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43" y="2473"/>
                </a:moveTo>
                <a:cubicBezTo>
                  <a:pt x="7417" y="1614"/>
                  <a:pt x="9093" y="1160"/>
                  <a:pt x="10800" y="1160"/>
                </a:cubicBezTo>
                <a:cubicBezTo>
                  <a:pt x="12506" y="1160"/>
                  <a:pt x="14182" y="1614"/>
                  <a:pt x="15656" y="2473"/>
                </a:cubicBezTo>
                <a:lnTo>
                  <a:pt x="16241" y="1470"/>
                </a:lnTo>
                <a:cubicBezTo>
                  <a:pt x="14589" y="507"/>
                  <a:pt x="12712" y="0"/>
                  <a:pt x="10799" y="0"/>
                </a:cubicBezTo>
                <a:cubicBezTo>
                  <a:pt x="8887" y="0"/>
                  <a:pt x="7010" y="507"/>
                  <a:pt x="5358" y="147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E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ltGray">
          <a:xfrm rot="-39667500">
            <a:off x="3517107" y="3744118"/>
            <a:ext cx="2095500" cy="1979613"/>
          </a:xfrm>
          <a:custGeom>
            <a:avLst/>
            <a:gdLst>
              <a:gd name="G0" fmla="+- 9736 0 0"/>
              <a:gd name="G1" fmla="+- -7941701 0 0"/>
              <a:gd name="G2" fmla="+- 0 0 -7941701"/>
              <a:gd name="T0" fmla="*/ 0 256 1"/>
              <a:gd name="T1" fmla="*/ 180 256 1"/>
              <a:gd name="G3" fmla="+- -7941701 T0 T1"/>
              <a:gd name="T2" fmla="*/ 0 256 1"/>
              <a:gd name="T3" fmla="*/ 90 256 1"/>
              <a:gd name="G4" fmla="+- -7941701 T2 T3"/>
              <a:gd name="G5" fmla="*/ G4 2 1"/>
              <a:gd name="T4" fmla="*/ 90 256 1"/>
              <a:gd name="T5" fmla="*/ 0 256 1"/>
              <a:gd name="G6" fmla="+- -7941701 T4 T5"/>
              <a:gd name="G7" fmla="*/ G6 2 1"/>
              <a:gd name="G8" fmla="abs -794170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36"/>
              <a:gd name="G18" fmla="*/ 9736 1 2"/>
              <a:gd name="G19" fmla="+- G18 5400 0"/>
              <a:gd name="G20" fmla="cos G19 -7941701"/>
              <a:gd name="G21" fmla="sin G19 -7941701"/>
              <a:gd name="G22" fmla="+- G20 10800 0"/>
              <a:gd name="G23" fmla="+- G21 10800 0"/>
              <a:gd name="G24" fmla="+- 10800 0 G20"/>
              <a:gd name="G25" fmla="+- 9736 10800 0"/>
              <a:gd name="G26" fmla="?: G9 G17 G25"/>
              <a:gd name="G27" fmla="?: G9 0 21600"/>
              <a:gd name="G28" fmla="cos 10800 -7941701"/>
              <a:gd name="G29" fmla="sin 10800 -7941701"/>
              <a:gd name="G30" fmla="sin 9736 -7941701"/>
              <a:gd name="G31" fmla="+- G28 10800 0"/>
              <a:gd name="G32" fmla="+- G29 10800 0"/>
              <a:gd name="G33" fmla="+- G30 10800 0"/>
              <a:gd name="G34" fmla="?: G4 0 G31"/>
              <a:gd name="G35" fmla="?: -7941701 G34 0"/>
              <a:gd name="G36" fmla="?: G6 G35 G31"/>
              <a:gd name="G37" fmla="+- 21600 0 G36"/>
              <a:gd name="G38" fmla="?: G4 0 G33"/>
              <a:gd name="G39" fmla="?: -794170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483 w 21600"/>
              <a:gd name="T15" fmla="*/ 2015 h 21600"/>
              <a:gd name="T16" fmla="*/ 10800 w 21600"/>
              <a:gd name="T17" fmla="*/ 1064 h 21600"/>
              <a:gd name="T18" fmla="*/ 16117 w 21600"/>
              <a:gd name="T19" fmla="*/ 201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759" y="2470"/>
                </a:moveTo>
                <a:cubicBezTo>
                  <a:pt x="7279" y="1550"/>
                  <a:pt x="9022" y="1063"/>
                  <a:pt x="10800" y="1063"/>
                </a:cubicBezTo>
                <a:cubicBezTo>
                  <a:pt x="12577" y="1063"/>
                  <a:pt x="14320" y="1550"/>
                  <a:pt x="15840" y="2470"/>
                </a:cubicBezTo>
                <a:lnTo>
                  <a:pt x="16391" y="1560"/>
                </a:lnTo>
                <a:cubicBezTo>
                  <a:pt x="14705" y="539"/>
                  <a:pt x="12771" y="0"/>
                  <a:pt x="10799" y="0"/>
                </a:cubicBezTo>
                <a:cubicBezTo>
                  <a:pt x="8828" y="0"/>
                  <a:pt x="6894" y="539"/>
                  <a:pt x="5208" y="1560"/>
                </a:cubicBezTo>
                <a:close/>
              </a:path>
            </a:pathLst>
          </a:custGeom>
          <a:solidFill>
            <a:schemeClr val="hlink"/>
          </a:solidFill>
          <a:ln w="28575">
            <a:solidFill>
              <a:srgbClr val="FE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gray">
          <a:xfrm>
            <a:off x="1908175" y="3276600"/>
            <a:ext cx="17922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0000"/>
                </a:solidFill>
              </a:rPr>
              <a:t>Ресурсный центр «Статус»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gray">
          <a:xfrm>
            <a:off x="5029200" y="3200400"/>
            <a:ext cx="2133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Центр </a:t>
            </a:r>
          </a:p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Информационных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технологий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25" name="Изображение 2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31838"/>
            <a:ext cx="8562975" cy="9445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00FF"/>
                </a:solidFill>
              </a:rPr>
              <a:t>Всероссийская олимпиада </a:t>
            </a:r>
            <a:r>
              <a:rPr lang="ru-RU" sz="2400" dirty="0" smtClean="0">
                <a:solidFill>
                  <a:srgbClr val="0000FF"/>
                </a:solidFill>
              </a:rPr>
              <a:t>школьников.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Итоги 2016-2017 учебного года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gray">
          <a:xfrm>
            <a:off x="609600" y="2835275"/>
            <a:ext cx="4041775" cy="3678238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49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ltGray">
          <a:xfrm>
            <a:off x="1147763" y="3398838"/>
            <a:ext cx="2986087" cy="27178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49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gray">
          <a:xfrm>
            <a:off x="1485900" y="3822700"/>
            <a:ext cx="2206625" cy="20066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49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gray">
          <a:xfrm>
            <a:off x="1770063" y="4162425"/>
            <a:ext cx="1592262" cy="1446213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49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11" name="AutoShape 7"/>
          <p:cNvSpPr>
            <a:spLocks/>
          </p:cNvSpPr>
          <p:nvPr/>
        </p:nvSpPr>
        <p:spPr bwMode="auto">
          <a:xfrm>
            <a:off x="5226050" y="4244975"/>
            <a:ext cx="3565525" cy="536575"/>
          </a:xfrm>
          <a:prstGeom prst="accentCallout2">
            <a:avLst>
              <a:gd name="adj1" fmla="val 21301"/>
              <a:gd name="adj2" fmla="val -2139"/>
              <a:gd name="adj3" fmla="val 21301"/>
              <a:gd name="adj4" fmla="val -9616"/>
              <a:gd name="adj5" fmla="val 104440"/>
              <a:gd name="adj6" fmla="val -56991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72712" name="AutoShape 8"/>
          <p:cNvSpPr>
            <a:spLocks/>
          </p:cNvSpPr>
          <p:nvPr/>
        </p:nvSpPr>
        <p:spPr bwMode="gray">
          <a:xfrm>
            <a:off x="4887913" y="3435350"/>
            <a:ext cx="3849687" cy="538163"/>
          </a:xfrm>
          <a:prstGeom prst="accentCallout2">
            <a:avLst>
              <a:gd name="adj1" fmla="val 21241"/>
              <a:gd name="adj2" fmla="val -1981"/>
              <a:gd name="adj3" fmla="val 21241"/>
              <a:gd name="adj4" fmla="val -10681"/>
              <a:gd name="adj5" fmla="val 148968"/>
              <a:gd name="adj6" fmla="val -45403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72713" name="AutoShape 9"/>
          <p:cNvSpPr>
            <a:spLocks/>
          </p:cNvSpPr>
          <p:nvPr/>
        </p:nvSpPr>
        <p:spPr bwMode="gray">
          <a:xfrm>
            <a:off x="4424363" y="2701925"/>
            <a:ext cx="3835400" cy="536575"/>
          </a:xfrm>
          <a:prstGeom prst="accentCallout2">
            <a:avLst>
              <a:gd name="adj1" fmla="val 21301"/>
              <a:gd name="adj2" fmla="val -1986"/>
              <a:gd name="adj3" fmla="val 21301"/>
              <a:gd name="adj4" fmla="val -11630"/>
              <a:gd name="adj5" fmla="val 179588"/>
              <a:gd name="adj6" fmla="val -38454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72714" name="AutoShape 10"/>
          <p:cNvSpPr>
            <a:spLocks/>
          </p:cNvSpPr>
          <p:nvPr/>
        </p:nvSpPr>
        <p:spPr bwMode="auto">
          <a:xfrm>
            <a:off x="3805238" y="1981200"/>
            <a:ext cx="3814762" cy="536575"/>
          </a:xfrm>
          <a:prstGeom prst="accentCallout2">
            <a:avLst>
              <a:gd name="adj1" fmla="val 21301"/>
              <a:gd name="adj2" fmla="val -1995"/>
              <a:gd name="adj3" fmla="val 21301"/>
              <a:gd name="adj4" fmla="val -11736"/>
              <a:gd name="adj5" fmla="val 204731"/>
              <a:gd name="adj6" fmla="val -32917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gray">
          <a:xfrm>
            <a:off x="6731000" y="5099050"/>
            <a:ext cx="2032000" cy="768350"/>
          </a:xfrm>
          <a:prstGeom prst="chevron">
            <a:avLst>
              <a:gd name="adj" fmla="val 3453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2716" name="AutoShape 12"/>
          <p:cNvSpPr>
            <a:spLocks noChangeArrowheads="1"/>
          </p:cNvSpPr>
          <p:nvPr/>
        </p:nvSpPr>
        <p:spPr bwMode="ltGray">
          <a:xfrm>
            <a:off x="4906963" y="5094287"/>
            <a:ext cx="2049462" cy="768350"/>
          </a:xfrm>
          <a:prstGeom prst="chevron">
            <a:avLst>
              <a:gd name="adj" fmla="val 3508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2717" name="AutoShape 13"/>
          <p:cNvSpPr>
            <a:spLocks noChangeArrowheads="1"/>
          </p:cNvSpPr>
          <p:nvPr/>
        </p:nvSpPr>
        <p:spPr bwMode="gray">
          <a:xfrm>
            <a:off x="3124200" y="5087937"/>
            <a:ext cx="1997075" cy="768350"/>
          </a:xfrm>
          <a:prstGeom prst="chevron">
            <a:avLst>
              <a:gd name="adj" fmla="val 3330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2718" name="AutoShape 14"/>
          <p:cNvSpPr>
            <a:spLocks noChangeArrowheads="1"/>
          </p:cNvSpPr>
          <p:nvPr/>
        </p:nvSpPr>
        <p:spPr bwMode="gray">
          <a:xfrm>
            <a:off x="1270000" y="5087937"/>
            <a:ext cx="2051050" cy="768350"/>
          </a:xfrm>
          <a:prstGeom prst="chevron">
            <a:avLst>
              <a:gd name="adj" fmla="val 334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gray">
          <a:xfrm>
            <a:off x="1741280" y="5322887"/>
            <a:ext cx="11543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Школьный</a:t>
            </a:r>
            <a:endParaRPr lang="en-US" sz="1400" b="1" dirty="0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gray">
          <a:xfrm>
            <a:off x="3321050" y="5334000"/>
            <a:ext cx="1678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Муниципальный</a:t>
            </a:r>
            <a:endParaRPr lang="en-US" sz="1400" b="1" dirty="0"/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gray">
          <a:xfrm>
            <a:off x="5181600" y="5334000"/>
            <a:ext cx="14994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Региональный</a:t>
            </a:r>
            <a:endParaRPr lang="en-US" sz="1400" b="1" dirty="0"/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gray">
          <a:xfrm>
            <a:off x="7010400" y="5334000"/>
            <a:ext cx="1561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Всероссийский</a:t>
            </a:r>
            <a:endParaRPr lang="en-US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81600" y="4267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В районе </a:t>
            </a:r>
            <a:r>
              <a:rPr lang="cs-CZ" sz="1200" dirty="0" smtClean="0"/>
              <a:t>42 </a:t>
            </a:r>
            <a:r>
              <a:rPr lang="cs-CZ" sz="1200" dirty="0" err="1" smtClean="0"/>
              <a:t>школы</a:t>
            </a:r>
            <a:r>
              <a:rPr lang="ru-RU" sz="1200" dirty="0" smtClean="0"/>
              <a:t> ,  </a:t>
            </a:r>
            <a:r>
              <a:rPr lang="cs-CZ" sz="1200" dirty="0" smtClean="0"/>
              <a:t>7 117 </a:t>
            </a:r>
            <a:r>
              <a:rPr lang="cs-CZ" sz="1200" dirty="0" err="1" smtClean="0"/>
              <a:t>учащихся</a:t>
            </a:r>
            <a:endParaRPr lang="ru-RU" sz="1200" dirty="0" smtClean="0"/>
          </a:p>
          <a:p>
            <a:r>
              <a:rPr lang="ru-RU" sz="1200" dirty="0" smtClean="0"/>
              <a:t>Стали призерами и победителями </a:t>
            </a:r>
            <a:r>
              <a:rPr lang="cs-CZ" sz="1200" dirty="0" smtClean="0"/>
              <a:t>2 577 </a:t>
            </a:r>
            <a:r>
              <a:rPr lang="cs-CZ" sz="1200" dirty="0" err="1" smtClean="0"/>
              <a:t>учащихся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0600" y="33629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Участвовало 38 школ, 1730 учащихся</a:t>
            </a:r>
          </a:p>
          <a:p>
            <a:r>
              <a:rPr lang="ru-RU" sz="1400" dirty="0" smtClean="0"/>
              <a:t>Стали призерами и победителями 584 учащихся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3400" y="2590800"/>
            <a:ext cx="5181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Участвовало 38 школ, 197 учащихся</a:t>
            </a:r>
          </a:p>
          <a:p>
            <a:r>
              <a:rPr lang="ru-RU" sz="1600" dirty="0" smtClean="0"/>
              <a:t>Стали призерами и победителями 71 учащийся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18288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Участвовало 5 школ, 7 учащихся</a:t>
            </a:r>
          </a:p>
          <a:p>
            <a:r>
              <a:rPr lang="ru-RU" dirty="0" smtClean="0"/>
              <a:t>Стали призерами и победителями 3 учащихся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5105400"/>
            <a:ext cx="12140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Уровни</a:t>
            </a:r>
            <a:r>
              <a:rPr lang="ru-RU" dirty="0" smtClean="0"/>
              <a:t> </a:t>
            </a:r>
          </a:p>
          <a:p>
            <a:r>
              <a:rPr lang="ru-RU" sz="1400" dirty="0" smtClean="0"/>
              <a:t>Олимпиады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12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762000" y="1905000"/>
            <a:ext cx="8077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ru-RU" sz="2000" b="1" dirty="0"/>
              <a:t>Антипин Владислав, </a:t>
            </a:r>
            <a:r>
              <a:rPr lang="ru-RU" sz="2000" dirty="0"/>
              <a:t>учащийся  8 класса –  призёр по химии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по </a:t>
            </a:r>
            <a:r>
              <a:rPr lang="ru-RU" sz="2000" dirty="0"/>
              <a:t>программе 9 класса Гатчинский Лицей №3, </a:t>
            </a:r>
            <a:endParaRPr lang="ru-RU" sz="2000" dirty="0" smtClean="0"/>
          </a:p>
          <a:p>
            <a:r>
              <a:rPr lang="ru-RU" sz="2000" dirty="0" smtClean="0"/>
              <a:t>     учитель </a:t>
            </a:r>
            <a:r>
              <a:rPr lang="ru-RU" sz="2000" dirty="0"/>
              <a:t>Ткаченко Лариса </a:t>
            </a:r>
            <a:r>
              <a:rPr lang="ru-RU" sz="2000" dirty="0" err="1" smtClean="0"/>
              <a:t>Тадеушевна</a:t>
            </a:r>
            <a:endParaRPr lang="ru-RU" sz="2000" dirty="0" smtClean="0"/>
          </a:p>
          <a:p>
            <a:pPr marL="285750" indent="-285750">
              <a:buFont typeface="Wingdings" charset="2"/>
              <a:buChar char="q"/>
            </a:pPr>
            <a:endParaRPr lang="ru-RU" sz="2000" dirty="0"/>
          </a:p>
          <a:p>
            <a:pPr marL="285750" indent="-285750">
              <a:buFont typeface="Wingdings" charset="2"/>
              <a:buChar char="q"/>
            </a:pPr>
            <a:r>
              <a:rPr lang="ru-RU" sz="2000" b="1" dirty="0"/>
              <a:t>Фролова Аглая, </a:t>
            </a:r>
            <a:r>
              <a:rPr lang="ru-RU" sz="2000" dirty="0"/>
              <a:t>9 класс –  призёр по литературе, </a:t>
            </a:r>
            <a:endParaRPr lang="ru-RU" sz="2000" dirty="0" smtClean="0"/>
          </a:p>
          <a:p>
            <a:r>
              <a:rPr lang="ru-RU" sz="2000" dirty="0" smtClean="0"/>
              <a:t>     Гатчинский </a:t>
            </a:r>
            <a:r>
              <a:rPr lang="ru-RU" sz="2000" dirty="0"/>
              <a:t>Лицей №3, </a:t>
            </a:r>
            <a:endParaRPr lang="ru-RU" sz="2000" dirty="0" smtClean="0"/>
          </a:p>
          <a:p>
            <a:r>
              <a:rPr lang="ru-RU" sz="2000" dirty="0" smtClean="0"/>
              <a:t>     учитель </a:t>
            </a:r>
            <a:r>
              <a:rPr lang="ru-RU" sz="2000" dirty="0"/>
              <a:t>Титова Ольга Евгеньевна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charset="2"/>
              <a:buChar char="q"/>
            </a:pPr>
            <a:endParaRPr lang="ru-RU" sz="2000" dirty="0"/>
          </a:p>
          <a:p>
            <a:pPr marL="285750" indent="-285750">
              <a:buFont typeface="Wingdings" charset="2"/>
              <a:buChar char="q"/>
            </a:pPr>
            <a:r>
              <a:rPr lang="ru-RU" sz="2000" b="1" dirty="0" err="1"/>
              <a:t>Бизюков</a:t>
            </a:r>
            <a:r>
              <a:rPr lang="ru-RU" sz="2000" b="1" dirty="0"/>
              <a:t> </a:t>
            </a:r>
            <a:r>
              <a:rPr lang="ru-RU" sz="2000" b="1" dirty="0" smtClean="0"/>
              <a:t>Арсений, </a:t>
            </a:r>
            <a:r>
              <a:rPr lang="ru-RU" sz="2000" dirty="0"/>
              <a:t>выпускник 11  класса –  призёр по географии, Гатчинская СОШ №9, </a:t>
            </a:r>
            <a:endParaRPr lang="ru-RU" sz="2000" dirty="0" smtClean="0"/>
          </a:p>
          <a:p>
            <a:r>
              <a:rPr lang="ru-RU" sz="2000" dirty="0" smtClean="0"/>
              <a:t>    учитель </a:t>
            </a:r>
            <a:r>
              <a:rPr lang="ru-RU" sz="2000" dirty="0"/>
              <a:t>Устинова Надежда Владимировна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905372"/>
            <a:ext cx="7848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Призеры заключительного этапа Всероссийской олимпиады школьников в 2017 году</a:t>
            </a:r>
            <a:endParaRPr lang="ru-RU" sz="2400" dirty="0">
              <a:solidFill>
                <a:srgbClr val="0000FF"/>
              </a:solidFill>
            </a:endParaRPr>
          </a:p>
          <a:p>
            <a:pPr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90" name="Прямоугольник 89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91" name="Изображение 9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7267575" cy="944562"/>
          </a:xfrm>
        </p:spPr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</a:rPr>
              <a:t>Награждение премиями учащихся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1096963" y="3449638"/>
            <a:ext cx="1041400" cy="1052512"/>
            <a:chOff x="691" y="2077"/>
            <a:chExt cx="656" cy="663"/>
          </a:xfrm>
        </p:grpSpPr>
        <p:pic>
          <p:nvPicPr>
            <p:cNvPr id="60420" name="Picture 4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1" name="Oval 5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737" y="2609"/>
              <a:ext cx="575" cy="110"/>
              <a:chOff x="3704" y="1872"/>
              <a:chExt cx="827" cy="156"/>
            </a:xfrm>
          </p:grpSpPr>
          <p:grpSp>
            <p:nvGrpSpPr>
              <p:cNvPr id="60423" name="Group 7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0424" name="AutoShape 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25" name="AutoShape 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26" name="AutoShape 1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27" name="AutoShape 1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0428" name="Group 12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60429" name="AutoShape 1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30" name="AutoShape 1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31" name="AutoShape 1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32" name="AutoShape 1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0433" name="Group 17"/>
          <p:cNvGrpSpPr>
            <a:grpSpLocks/>
          </p:cNvGrpSpPr>
          <p:nvPr/>
        </p:nvGrpSpPr>
        <p:grpSpPr bwMode="auto">
          <a:xfrm>
            <a:off x="3060700" y="3441700"/>
            <a:ext cx="1041400" cy="1052513"/>
            <a:chOff x="1928" y="2072"/>
            <a:chExt cx="656" cy="663"/>
          </a:xfrm>
        </p:grpSpPr>
        <p:pic>
          <p:nvPicPr>
            <p:cNvPr id="60434" name="Picture 18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35" name="Oval 19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0436" name="Group 20"/>
            <p:cNvGrpSpPr>
              <a:grpSpLocks/>
            </p:cNvGrpSpPr>
            <p:nvPr/>
          </p:nvGrpSpPr>
          <p:grpSpPr bwMode="auto">
            <a:xfrm>
              <a:off x="1974" y="2604"/>
              <a:ext cx="575" cy="110"/>
              <a:chOff x="3704" y="1872"/>
              <a:chExt cx="827" cy="156"/>
            </a:xfrm>
          </p:grpSpPr>
          <p:grpSp>
            <p:nvGrpSpPr>
              <p:cNvPr id="60437" name="Group 21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0438" name="AutoShape 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39" name="AutoShape 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40" name="AutoShape 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41" name="AutoShape 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0442" name="Group 26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60443" name="AutoShape 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44" name="AutoShape 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45" name="AutoShape 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46" name="AutoShape 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0447" name="Group 31"/>
          <p:cNvGrpSpPr>
            <a:grpSpLocks/>
          </p:cNvGrpSpPr>
          <p:nvPr/>
        </p:nvGrpSpPr>
        <p:grpSpPr bwMode="auto">
          <a:xfrm>
            <a:off x="4999038" y="3452813"/>
            <a:ext cx="1041400" cy="1050925"/>
            <a:chOff x="3149" y="2079"/>
            <a:chExt cx="656" cy="662"/>
          </a:xfrm>
        </p:grpSpPr>
        <p:pic>
          <p:nvPicPr>
            <p:cNvPr id="60448" name="Picture 32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49" name="Oval 33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0450" name="Group 34"/>
            <p:cNvGrpSpPr>
              <a:grpSpLocks/>
            </p:cNvGrpSpPr>
            <p:nvPr/>
          </p:nvGrpSpPr>
          <p:grpSpPr bwMode="auto">
            <a:xfrm>
              <a:off x="3195" y="2610"/>
              <a:ext cx="575" cy="111"/>
              <a:chOff x="3704" y="1872"/>
              <a:chExt cx="827" cy="156"/>
            </a:xfrm>
          </p:grpSpPr>
          <p:grpSp>
            <p:nvGrpSpPr>
              <p:cNvPr id="60451" name="Group 35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0452" name="AutoShape 3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53" name="AutoShape 3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54" name="AutoShape 3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55" name="AutoShape 3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0456" name="Group 40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60457" name="AutoShape 4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58" name="AutoShape 4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59" name="AutoShape 4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60" name="AutoShape 4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0461" name="Group 45"/>
          <p:cNvGrpSpPr>
            <a:grpSpLocks/>
          </p:cNvGrpSpPr>
          <p:nvPr/>
        </p:nvGrpSpPr>
        <p:grpSpPr bwMode="auto">
          <a:xfrm>
            <a:off x="6961188" y="3444875"/>
            <a:ext cx="1041400" cy="1050925"/>
            <a:chOff x="4385" y="2074"/>
            <a:chExt cx="656" cy="662"/>
          </a:xfrm>
        </p:grpSpPr>
        <p:pic>
          <p:nvPicPr>
            <p:cNvPr id="60462" name="Picture 46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63" name="Oval 47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0464" name="Group 48"/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60465" name="Group 49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0466" name="AutoShape 5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67" name="AutoShape 5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68" name="AutoShape 5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69" name="AutoShape 5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0470" name="Group 54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60471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72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73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74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0475" name="Line 59"/>
          <p:cNvSpPr>
            <a:spLocks noChangeShapeType="1"/>
          </p:cNvSpPr>
          <p:nvPr/>
        </p:nvSpPr>
        <p:spPr bwMode="gray">
          <a:xfrm>
            <a:off x="1612900" y="4597400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76" name="Line 60"/>
          <p:cNvSpPr>
            <a:spLocks noChangeShapeType="1"/>
          </p:cNvSpPr>
          <p:nvPr/>
        </p:nvSpPr>
        <p:spPr bwMode="gray">
          <a:xfrm flipH="1">
            <a:off x="857250" y="4941888"/>
            <a:ext cx="1495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77" name="Text Box 61"/>
          <p:cNvSpPr txBox="1">
            <a:spLocks noChangeArrowheads="1"/>
          </p:cNvSpPr>
          <p:nvPr/>
        </p:nvSpPr>
        <p:spPr bwMode="gray">
          <a:xfrm>
            <a:off x="4572000" y="5105400"/>
            <a:ext cx="23034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/>
              <a:t>За 4 года 11 учеников награждены премией Президента по итогам заключительного этапа Всероссийской Олимпиады школьников.</a:t>
            </a:r>
          </a:p>
        </p:txBody>
      </p:sp>
      <p:sp>
        <p:nvSpPr>
          <p:cNvPr id="60482" name="Line 66"/>
          <p:cNvSpPr>
            <a:spLocks noChangeShapeType="1"/>
          </p:cNvSpPr>
          <p:nvPr/>
        </p:nvSpPr>
        <p:spPr bwMode="gray">
          <a:xfrm>
            <a:off x="7480300" y="3022600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83" name="Line 67"/>
          <p:cNvSpPr>
            <a:spLocks noChangeShapeType="1"/>
          </p:cNvSpPr>
          <p:nvPr/>
        </p:nvSpPr>
        <p:spPr bwMode="gray">
          <a:xfrm flipH="1">
            <a:off x="6616700" y="3021013"/>
            <a:ext cx="16319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84" name="Text Box 68"/>
          <p:cNvSpPr txBox="1">
            <a:spLocks noChangeArrowheads="1"/>
          </p:cNvSpPr>
          <p:nvPr/>
        </p:nvSpPr>
        <p:spPr bwMode="gray">
          <a:xfrm>
            <a:off x="2057400" y="1617533"/>
            <a:ext cx="3276600" cy="120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accent1"/>
              </a:buClr>
            </a:pPr>
            <a:r>
              <a:rPr lang="ru-RU" sz="1400" dirty="0" smtClean="0"/>
              <a:t>По итогам заключительного этапа региональной олимпиады за 3 года</a:t>
            </a:r>
          </a:p>
          <a:p>
            <a:pPr eaLnBrk="0" hangingPunct="0">
              <a:lnSpc>
                <a:spcPct val="130000"/>
              </a:lnSpc>
              <a:buClr>
                <a:schemeClr val="accent1"/>
              </a:buClr>
            </a:pPr>
            <a:r>
              <a:rPr lang="ru-RU" sz="1400" dirty="0" smtClean="0"/>
              <a:t>3 учащихся награждены премией Губернатора Ленинградской области</a:t>
            </a:r>
            <a:endParaRPr lang="en-US" sz="1400" dirty="0"/>
          </a:p>
        </p:txBody>
      </p:sp>
      <p:sp>
        <p:nvSpPr>
          <p:cNvPr id="60485" name="Line 69"/>
          <p:cNvSpPr>
            <a:spLocks noChangeShapeType="1"/>
          </p:cNvSpPr>
          <p:nvPr/>
        </p:nvSpPr>
        <p:spPr bwMode="gray">
          <a:xfrm>
            <a:off x="3581400" y="3022600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86" name="Line 70"/>
          <p:cNvSpPr>
            <a:spLocks noChangeShapeType="1"/>
          </p:cNvSpPr>
          <p:nvPr/>
        </p:nvSpPr>
        <p:spPr bwMode="gray">
          <a:xfrm flipH="1">
            <a:off x="2657475" y="3021013"/>
            <a:ext cx="17716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87" name="Text Box 71"/>
          <p:cNvSpPr txBox="1">
            <a:spLocks noChangeArrowheads="1"/>
          </p:cNvSpPr>
          <p:nvPr/>
        </p:nvSpPr>
        <p:spPr bwMode="gray">
          <a:xfrm>
            <a:off x="457200" y="5029200"/>
            <a:ext cx="30607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/>
              <a:t>За последние 5 лет </a:t>
            </a:r>
          </a:p>
          <a:p>
            <a:r>
              <a:rPr lang="ru-RU" sz="1400" dirty="0" smtClean="0"/>
              <a:t>7 выпускников получили Губернаторскую стипендию</a:t>
            </a:r>
          </a:p>
          <a:p>
            <a:r>
              <a:rPr lang="ru-RU" sz="1400" dirty="0"/>
              <a:t>(поощрение выпускников, находящихся в трудной жизненной ситуации).</a:t>
            </a:r>
          </a:p>
        </p:txBody>
      </p:sp>
      <p:sp>
        <p:nvSpPr>
          <p:cNvPr id="60488" name="Line 72"/>
          <p:cNvSpPr>
            <a:spLocks noChangeShapeType="1"/>
          </p:cNvSpPr>
          <p:nvPr/>
        </p:nvSpPr>
        <p:spPr bwMode="gray">
          <a:xfrm>
            <a:off x="5495925" y="4597400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89" name="Line 73"/>
          <p:cNvSpPr>
            <a:spLocks noChangeShapeType="1"/>
          </p:cNvSpPr>
          <p:nvPr/>
        </p:nvSpPr>
        <p:spPr bwMode="gray">
          <a:xfrm flipH="1">
            <a:off x="4684713" y="4932363"/>
            <a:ext cx="15875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90" name="Text Box 74"/>
          <p:cNvSpPr txBox="1">
            <a:spLocks noChangeArrowheads="1"/>
          </p:cNvSpPr>
          <p:nvPr/>
        </p:nvSpPr>
        <p:spPr bwMode="gray">
          <a:xfrm>
            <a:off x="5791200" y="1676400"/>
            <a:ext cx="4114801" cy="120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folHlink"/>
              </a:buClr>
            </a:pPr>
            <a:r>
              <a:rPr lang="ru-RU" sz="1400" dirty="0" smtClean="0"/>
              <a:t>В 2017 году 3 ученика представлены к награждению премией Президента РФ</a:t>
            </a:r>
          </a:p>
          <a:p>
            <a:pPr eaLnBrk="0" hangingPunct="0">
              <a:lnSpc>
                <a:spcPct val="130000"/>
              </a:lnSpc>
              <a:buClr>
                <a:schemeClr val="folHlink"/>
              </a:buClr>
            </a:pPr>
            <a:r>
              <a:rPr lang="ru-RU" sz="1400" dirty="0" smtClean="0"/>
              <a:t>по </a:t>
            </a:r>
            <a:r>
              <a:rPr lang="ru-RU" sz="1400" dirty="0"/>
              <a:t>итогам заключительного </a:t>
            </a:r>
            <a:r>
              <a:rPr lang="ru-RU" sz="1400" dirty="0" smtClean="0"/>
              <a:t>этапа</a:t>
            </a:r>
          </a:p>
          <a:p>
            <a:pPr eaLnBrk="0" hangingPunct="0">
              <a:lnSpc>
                <a:spcPct val="130000"/>
              </a:lnSpc>
              <a:buClr>
                <a:schemeClr val="folHlink"/>
              </a:buClr>
            </a:pPr>
            <a:r>
              <a:rPr lang="ru-RU" sz="1400" dirty="0" smtClean="0"/>
              <a:t>Всероссийской Олимпиады школьников</a:t>
            </a:r>
            <a:endParaRPr lang="ru-RU" sz="1400" dirty="0"/>
          </a:p>
        </p:txBody>
      </p:sp>
      <p:pic>
        <p:nvPicPr>
          <p:cNvPr id="60491" name="Picture 75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460750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92" name="Picture 76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451225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93" name="Picture 77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470275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94" name="Picture 78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3460750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505" name="Group 89"/>
          <p:cNvGrpSpPr>
            <a:grpSpLocks/>
          </p:cNvGrpSpPr>
          <p:nvPr/>
        </p:nvGrpSpPr>
        <p:grpSpPr bwMode="auto">
          <a:xfrm>
            <a:off x="309563" y="3198813"/>
            <a:ext cx="8834437" cy="1536700"/>
            <a:chOff x="195" y="2015"/>
            <a:chExt cx="5565" cy="968"/>
          </a:xfrm>
        </p:grpSpPr>
        <p:sp>
          <p:nvSpPr>
            <p:cNvPr id="60496" name="Rectangle 80"/>
            <p:cNvSpPr>
              <a:spLocks noChangeArrowheads="1"/>
            </p:cNvSpPr>
            <p:nvPr/>
          </p:nvSpPr>
          <p:spPr bwMode="ltGray">
            <a:xfrm>
              <a:off x="195" y="2475"/>
              <a:ext cx="429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97" name="Rectangle 81"/>
            <p:cNvSpPr>
              <a:spLocks noChangeArrowheads="1"/>
            </p:cNvSpPr>
            <p:nvPr/>
          </p:nvSpPr>
          <p:spPr bwMode="ltGray">
            <a:xfrm>
              <a:off x="5088" y="2471"/>
              <a:ext cx="672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98" name="Rectangle 82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99" name="Rectangle 83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500" name="Rectangle 84"/>
            <p:cNvSpPr>
              <a:spLocks noChangeArrowheads="1"/>
            </p:cNvSpPr>
            <p:nvPr/>
          </p:nvSpPr>
          <p:spPr bwMode="ltGray">
            <a:xfrm>
              <a:off x="3861" y="2475"/>
              <a:ext cx="476" cy="47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501" name="AutoShape 85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2"/>
                  </a:cubicBezTo>
                  <a:cubicBezTo>
                    <a:pt x="16044" y="1212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0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502" name="AutoShape 86"/>
            <p:cNvSpPr>
              <a:spLocks noChangeArrowheads="1"/>
            </p:cNvSpPr>
            <p:nvPr/>
          </p:nvSpPr>
          <p:spPr bwMode="ltGray">
            <a:xfrm>
              <a:off x="4297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2"/>
                  </a:cubicBezTo>
                  <a:cubicBezTo>
                    <a:pt x="16044" y="1212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0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503" name="AutoShape 87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2"/>
                  </a:cubicBezTo>
                  <a:cubicBezTo>
                    <a:pt x="16044" y="1212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0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504" name="AutoShape 88"/>
            <p:cNvSpPr>
              <a:spLocks noChangeArrowheads="1"/>
            </p:cNvSpPr>
            <p:nvPr/>
          </p:nvSpPr>
          <p:spPr bwMode="ltGray">
            <a:xfrm flipV="1">
              <a:off x="306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2"/>
                  </a:cubicBezTo>
                  <a:cubicBezTo>
                    <a:pt x="16044" y="1212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0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9200" y="3657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2013 -</a:t>
            </a:r>
          </a:p>
          <a:p>
            <a:r>
              <a:rPr lang="ru-RU" dirty="0" smtClean="0"/>
              <a:t>2017 г.</a:t>
            </a:r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3200400" y="3657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2015 -</a:t>
            </a:r>
          </a:p>
          <a:p>
            <a:r>
              <a:rPr lang="ru-RU" dirty="0" smtClean="0"/>
              <a:t>2017 г.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5181600" y="3657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2013 -</a:t>
            </a:r>
          </a:p>
          <a:p>
            <a:r>
              <a:rPr lang="ru-RU" dirty="0" smtClean="0"/>
              <a:t>2016 г.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7086600" y="3745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9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58" name="Прямоугольник 57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59" name="Изображение 5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52228" name="AutoShape 4"/>
          <p:cNvSpPr>
            <a:spLocks noChangeArrowheads="1"/>
          </p:cNvSpPr>
          <p:nvPr/>
        </p:nvSpPr>
        <p:spPr bwMode="gray">
          <a:xfrm>
            <a:off x="1371601" y="2265422"/>
            <a:ext cx="6324600" cy="8778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7581"/>
            <a:ext cx="10620375" cy="9445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3366FF"/>
                </a:solidFill>
              </a:rPr>
              <a:t>Лучшие образовательные учреждения</a:t>
            </a:r>
            <a:br>
              <a:rPr lang="ru-RU" sz="2400" dirty="0" smtClean="0">
                <a:solidFill>
                  <a:srgbClr val="3366FF"/>
                </a:solidFill>
              </a:rPr>
            </a:br>
            <a:r>
              <a:rPr lang="ru-RU" sz="2400" dirty="0" smtClean="0">
                <a:solidFill>
                  <a:srgbClr val="3366FF"/>
                </a:solidFill>
              </a:rPr>
              <a:t>по результатам всех этапов ВСОШ в 2016-2017 </a:t>
            </a:r>
            <a:r>
              <a:rPr lang="ru-RU" sz="2400" dirty="0" err="1" smtClean="0">
                <a:solidFill>
                  <a:srgbClr val="3366FF"/>
                </a:solidFill>
              </a:rPr>
              <a:t>уч.г</a:t>
            </a:r>
            <a:r>
              <a:rPr lang="ru-RU" sz="2400" dirty="0" smtClean="0">
                <a:solidFill>
                  <a:srgbClr val="3366FF"/>
                </a:solidFill>
              </a:rPr>
              <a:t>.</a:t>
            </a:r>
            <a:endParaRPr lang="en-US" sz="2400" dirty="0">
              <a:solidFill>
                <a:srgbClr val="3366FF"/>
              </a:solidFill>
            </a:endParaRPr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1371600" y="3390960"/>
            <a:ext cx="6400799" cy="590550"/>
            <a:chOff x="720" y="1392"/>
            <a:chExt cx="4058" cy="480"/>
          </a:xfrm>
        </p:grpSpPr>
        <p:sp>
          <p:nvSpPr>
            <p:cNvPr id="52231" name="AutoShape 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2232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2233" name="AutoShape 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4" name="AutoShape 1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1371600" y="4229160"/>
            <a:ext cx="6400800" cy="590550"/>
            <a:chOff x="720" y="1392"/>
            <a:chExt cx="4058" cy="480"/>
          </a:xfrm>
        </p:grpSpPr>
        <p:sp>
          <p:nvSpPr>
            <p:cNvPr id="522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2237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22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1371600" y="1782822"/>
            <a:ext cx="6324600" cy="522287"/>
            <a:chOff x="1388" y="1159"/>
            <a:chExt cx="2952" cy="228"/>
          </a:xfrm>
        </p:grpSpPr>
        <p:sp>
          <p:nvSpPr>
            <p:cNvPr id="52241" name="AutoShape 17"/>
            <p:cNvSpPr>
              <a:spLocks noChangeArrowheads="1"/>
            </p:cNvSpPr>
            <p:nvPr/>
          </p:nvSpPr>
          <p:spPr bwMode="ltGray">
            <a:xfrm>
              <a:off x="1388" y="1159"/>
              <a:ext cx="2952" cy="22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2242" name="Group 18"/>
            <p:cNvGrpSpPr>
              <a:grpSpLocks/>
            </p:cNvGrpSpPr>
            <p:nvPr/>
          </p:nvGrpSpPr>
          <p:grpSpPr bwMode="auto">
            <a:xfrm>
              <a:off x="1395" y="1166"/>
              <a:ext cx="2941" cy="211"/>
              <a:chOff x="1395" y="1166"/>
              <a:chExt cx="2941" cy="211"/>
            </a:xfrm>
          </p:grpSpPr>
          <p:sp>
            <p:nvSpPr>
              <p:cNvPr id="52243" name="AutoShape 19"/>
              <p:cNvSpPr>
                <a:spLocks noChangeArrowheads="1"/>
              </p:cNvSpPr>
              <p:nvPr/>
            </p:nvSpPr>
            <p:spPr bwMode="ltGray">
              <a:xfrm>
                <a:off x="1395" y="1322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44" name="AutoShape 20"/>
              <p:cNvSpPr>
                <a:spLocks noChangeArrowheads="1"/>
              </p:cNvSpPr>
              <p:nvPr/>
            </p:nvSpPr>
            <p:spPr bwMode="ltGray">
              <a:xfrm>
                <a:off x="1395" y="1166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2245" name="Rectangle 21"/>
          <p:cNvSpPr>
            <a:spLocks noChangeArrowheads="1"/>
          </p:cNvSpPr>
          <p:nvPr/>
        </p:nvSpPr>
        <p:spPr bwMode="black">
          <a:xfrm>
            <a:off x="3048799" y="1752600"/>
            <a:ext cx="29924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sz="2000" b="1" dirty="0" smtClean="0"/>
              <a:t>Гатчинский лицей №3</a:t>
            </a:r>
            <a:endParaRPr lang="en-US" sz="2000" b="1" dirty="0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black">
          <a:xfrm>
            <a:off x="4452679" y="3078223"/>
            <a:ext cx="1846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/>
              <a:t> </a:t>
            </a: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1503363" y="2360994"/>
            <a:ext cx="6091237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1600" dirty="0" smtClean="0"/>
              <a:t>Гатчинский Лицей №3 в очередной раз занял 1 место </a:t>
            </a:r>
          </a:p>
          <a:p>
            <a:pPr algn="ctr" eaLnBrk="0" hangingPunct="0">
              <a:lnSpc>
                <a:spcPct val="110000"/>
              </a:lnSpc>
            </a:pPr>
            <a:r>
              <a:rPr lang="ru-RU" sz="1600" dirty="0" smtClean="0"/>
              <a:t>среди ОУ Ленинградской области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1600" y="3383578"/>
            <a:ext cx="63738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Гатчинская СОШ №9 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с углубленным изучением отдельных предметов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4297978"/>
            <a:ext cx="2826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Гатчинская СОШ №2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pSp>
        <p:nvGrpSpPr>
          <p:cNvPr id="36" name="Group 16"/>
          <p:cNvGrpSpPr>
            <a:grpSpLocks/>
          </p:cNvGrpSpPr>
          <p:nvPr/>
        </p:nvGrpSpPr>
        <p:grpSpPr bwMode="auto">
          <a:xfrm>
            <a:off x="1371600" y="5905560"/>
            <a:ext cx="6324600" cy="590550"/>
            <a:chOff x="1388" y="1159"/>
            <a:chExt cx="2952" cy="228"/>
          </a:xfrm>
        </p:grpSpPr>
        <p:sp>
          <p:nvSpPr>
            <p:cNvPr id="37" name="AutoShape 17"/>
            <p:cNvSpPr>
              <a:spLocks noChangeArrowheads="1"/>
            </p:cNvSpPr>
            <p:nvPr/>
          </p:nvSpPr>
          <p:spPr bwMode="ltGray">
            <a:xfrm>
              <a:off x="1388" y="1159"/>
              <a:ext cx="2952" cy="22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8" name="Group 18"/>
            <p:cNvGrpSpPr>
              <a:grpSpLocks/>
            </p:cNvGrpSpPr>
            <p:nvPr/>
          </p:nvGrpSpPr>
          <p:grpSpPr bwMode="auto">
            <a:xfrm>
              <a:off x="1395" y="1166"/>
              <a:ext cx="2941" cy="211"/>
              <a:chOff x="1395" y="1166"/>
              <a:chExt cx="2941" cy="211"/>
            </a:xfrm>
          </p:grpSpPr>
          <p:sp>
            <p:nvSpPr>
              <p:cNvPr id="39" name="AutoShape 19"/>
              <p:cNvSpPr>
                <a:spLocks noChangeArrowheads="1"/>
              </p:cNvSpPr>
              <p:nvPr/>
            </p:nvSpPr>
            <p:spPr bwMode="ltGray">
              <a:xfrm>
                <a:off x="1395" y="1322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AutoShape 20"/>
              <p:cNvSpPr>
                <a:spLocks noChangeArrowheads="1"/>
              </p:cNvSpPr>
              <p:nvPr/>
            </p:nvSpPr>
            <p:spPr bwMode="ltGray">
              <a:xfrm>
                <a:off x="1395" y="1166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1371600" y="5067360"/>
            <a:ext cx="6400799" cy="590550"/>
            <a:chOff x="720" y="1392"/>
            <a:chExt cx="4058" cy="480"/>
          </a:xfrm>
        </p:grpSpPr>
        <p:sp>
          <p:nvSpPr>
            <p:cNvPr id="48" name="AutoShape 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0" name="AutoShape 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1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2362200" y="5136178"/>
            <a:ext cx="4731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Гатчинская гимназия </a:t>
            </a:r>
            <a:r>
              <a:rPr lang="ru-RU" sz="2000" b="1" dirty="0" err="1" smtClean="0">
                <a:solidFill>
                  <a:srgbClr val="000000"/>
                </a:solidFill>
              </a:rPr>
              <a:t>им.Ушинского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5974378"/>
            <a:ext cx="4734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ЧОУ «Гатчинская гимназия «Апекс»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88915" y="381000"/>
            <a:ext cx="8839200" cy="6629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59" y="-228600"/>
            <a:ext cx="1538941" cy="1113169"/>
          </a:xfrm>
          <a:prstGeom prst="wave">
            <a:avLst>
              <a:gd name="adj1" fmla="val 4729"/>
              <a:gd name="adj2" fmla="val 0"/>
            </a:avLst>
          </a:prstGeom>
        </p:spPr>
      </p:pic>
      <p:sp>
        <p:nvSpPr>
          <p:cNvPr id="9" name="Прямоугольник 8"/>
          <p:cNvSpPr/>
          <p:nvPr/>
        </p:nvSpPr>
        <p:spPr>
          <a:xfrm>
            <a:off x="609600" y="914400"/>
            <a:ext cx="8001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F0000"/>
                </a:solidFill>
              </a:rPr>
              <a:t>Главные направления совершенствования </a:t>
            </a:r>
            <a:endParaRPr lang="ru-RU" sz="2400" b="1" dirty="0" smtClean="0">
              <a:solidFill>
                <a:srgbClr val="D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DF0000"/>
                </a:solidFill>
              </a:rPr>
              <a:t>учебного </a:t>
            </a:r>
            <a:r>
              <a:rPr lang="ru-RU" sz="2400" b="1" dirty="0">
                <a:solidFill>
                  <a:srgbClr val="DF0000"/>
                </a:solidFill>
              </a:rPr>
              <a:t>процесса</a:t>
            </a:r>
            <a:r>
              <a:rPr lang="ru-RU" sz="2400" b="1" dirty="0" smtClean="0">
                <a:solidFill>
                  <a:srgbClr val="DF0000"/>
                </a:solidFill>
              </a:rPr>
              <a:t>:</a:t>
            </a:r>
          </a:p>
          <a:p>
            <a:pPr algn="ctr"/>
            <a:endParaRPr lang="ru-RU" sz="2400" b="1" dirty="0">
              <a:solidFill>
                <a:srgbClr val="789DD9"/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/>
              <a:t>Реализация ФГОС общего </a:t>
            </a:r>
            <a:r>
              <a:rPr lang="ru-RU" sz="2200" b="1" dirty="0" smtClean="0"/>
              <a:t>образования. </a:t>
            </a:r>
          </a:p>
          <a:p>
            <a:pPr marL="285750" lvl="0" indent="-285750">
              <a:buFont typeface="Arial"/>
              <a:buChar char="•"/>
            </a:pP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>
                <a:solidFill>
                  <a:srgbClr val="000000"/>
                </a:solidFill>
              </a:rPr>
              <a:t>Реализация ФГОС дошкольного образования для детей с ОВЗ, </a:t>
            </a:r>
            <a:r>
              <a:rPr lang="ru-RU" sz="2200" b="1" dirty="0" smtClean="0">
                <a:solidFill>
                  <a:srgbClr val="000000"/>
                </a:solidFill>
              </a:rPr>
              <a:t> ФГОС </a:t>
            </a:r>
            <a:r>
              <a:rPr lang="ru-RU" sz="2200" b="1" dirty="0">
                <a:solidFill>
                  <a:srgbClr val="000000"/>
                </a:solidFill>
              </a:rPr>
              <a:t>начального образования для детей с </a:t>
            </a:r>
            <a:r>
              <a:rPr lang="ru-RU" sz="2200" b="1" dirty="0" smtClean="0">
                <a:solidFill>
                  <a:srgbClr val="000000"/>
                </a:solidFill>
              </a:rPr>
              <a:t>ОВЗ.</a:t>
            </a:r>
          </a:p>
          <a:p>
            <a:pPr lvl="0"/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/>
              <a:t>Работа с одаренными </a:t>
            </a:r>
            <a:r>
              <a:rPr lang="ru-RU" sz="2200" b="1" dirty="0" smtClean="0"/>
              <a:t>детьми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285750" lvl="0" indent="-285750">
              <a:buFont typeface="Arial"/>
              <a:buChar char="•"/>
            </a:pP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>
                <a:solidFill>
                  <a:srgbClr val="000000"/>
                </a:solidFill>
              </a:rPr>
              <a:t>Использование новых технологий оценки качества знаний </a:t>
            </a:r>
            <a:r>
              <a:rPr lang="ru-RU" sz="2200" b="1" dirty="0" smtClean="0">
                <a:solidFill>
                  <a:srgbClr val="000000"/>
                </a:solidFill>
              </a:rPr>
              <a:t>учащихся.</a:t>
            </a:r>
          </a:p>
          <a:p>
            <a:pPr lvl="0"/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Создание в системе образования ГМР сети инновационных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школ.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5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762000" y="616803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</a:rPr>
              <a:t>Участие ОУ во всероссийских </a:t>
            </a:r>
          </a:p>
          <a:p>
            <a:pPr algn="ctr"/>
            <a:r>
              <a:rPr lang="ru-RU" sz="2400" b="1" dirty="0" smtClean="0">
                <a:solidFill>
                  <a:srgbClr val="3366FF"/>
                </a:solidFill>
              </a:rPr>
              <a:t>проверочных работах</a:t>
            </a:r>
            <a:endParaRPr lang="ru-RU" sz="2400" b="1" dirty="0">
              <a:solidFill>
                <a:srgbClr val="3366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840413"/>
              </p:ext>
            </p:extLst>
          </p:nvPr>
        </p:nvGraphicFramePr>
        <p:xfrm>
          <a:off x="838200" y="1679892"/>
          <a:ext cx="7707776" cy="5406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Документ" r:id="rId4" imgW="6083300" imgH="4267200" progId="Word.Document.12">
                  <p:embed/>
                </p:oleObj>
              </mc:Choice>
              <mc:Fallback>
                <p:oleObj name="Документ" r:id="rId4" imgW="6083300" imgH="426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679892"/>
                        <a:ext cx="7707776" cy="5406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5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457200" y="1066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66FF"/>
                </a:solidFill>
              </a:rPr>
              <a:t>Результаты ГИА – 9 </a:t>
            </a:r>
            <a:r>
              <a:rPr lang="ru-RU" sz="2400" b="1" dirty="0" smtClean="0">
                <a:solidFill>
                  <a:srgbClr val="3366FF"/>
                </a:solidFill>
              </a:rPr>
              <a:t> в  2016</a:t>
            </a:r>
            <a:r>
              <a:rPr lang="ru-RU" sz="2400" b="1" dirty="0">
                <a:solidFill>
                  <a:srgbClr val="3366FF"/>
                </a:solidFill>
              </a:rPr>
              <a:t>-2017 учебном году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19813"/>
              </p:ext>
            </p:extLst>
          </p:nvPr>
        </p:nvGraphicFramePr>
        <p:xfrm>
          <a:off x="304800" y="1751013"/>
          <a:ext cx="8713059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Документ" r:id="rId4" imgW="6083300" imgH="3352800" progId="Word.Document.12">
                  <p:embed/>
                </p:oleObj>
              </mc:Choice>
              <mc:Fallback>
                <p:oleObj name="Документ" r:id="rId4" imgW="6083300" imgH="335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751013"/>
                        <a:ext cx="8713059" cy="480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4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609600" y="3810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66FF"/>
                </a:solidFill>
              </a:rPr>
              <a:t>Количество учеников, получивших высокие баллы</a:t>
            </a:r>
          </a:p>
          <a:p>
            <a:r>
              <a:rPr lang="ru-RU" sz="2000" b="1" dirty="0">
                <a:solidFill>
                  <a:srgbClr val="3366FF"/>
                </a:solidFill>
              </a:rPr>
              <a:t>100 баллов по литературе – 2 человека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118459"/>
              </p:ext>
            </p:extLst>
          </p:nvPr>
        </p:nvGraphicFramePr>
        <p:xfrm>
          <a:off x="685800" y="1143000"/>
          <a:ext cx="6860204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Документ" r:id="rId4" imgW="6083300" imgH="5270500" progId="Word.Document.12">
                  <p:embed/>
                </p:oleObj>
              </mc:Choice>
              <mc:Fallback>
                <p:oleObj name="Документ" r:id="rId4" imgW="6083300" imgH="527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143000"/>
                        <a:ext cx="6860204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6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4800" y="381000"/>
            <a:ext cx="9067800" cy="6553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59" y="-228600"/>
            <a:ext cx="1538941" cy="1113169"/>
          </a:xfrm>
          <a:prstGeom prst="wave">
            <a:avLst>
              <a:gd name="adj1" fmla="val 4729"/>
              <a:gd name="adj2" fmla="val 0"/>
            </a:avLst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96397"/>
              </p:ext>
            </p:extLst>
          </p:nvPr>
        </p:nvGraphicFramePr>
        <p:xfrm>
          <a:off x="609600" y="1674813"/>
          <a:ext cx="8077201" cy="517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Документ" r:id="rId4" imgW="6108700" imgH="3911600" progId="Word.Document.12">
                  <p:embed/>
                </p:oleObj>
              </mc:Choice>
              <mc:Fallback>
                <p:oleObj name="Документ" r:id="rId4" imgW="6108700" imgH="391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674813"/>
                        <a:ext cx="8077201" cy="5177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47800" y="304800"/>
            <a:ext cx="6172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400" b="1" dirty="0">
                <a:solidFill>
                  <a:srgbClr val="3366FF"/>
                </a:solidFill>
              </a:rPr>
              <a:t>Приобретение и установка учебного оборудования в 2016 и 2017 годах</a:t>
            </a:r>
          </a:p>
        </p:txBody>
      </p:sp>
    </p:spTree>
    <p:extLst>
      <p:ext uri="{BB962C8B-B14F-4D97-AF65-F5344CB8AC3E}">
        <p14:creationId xmlns:p14="http://schemas.microsoft.com/office/powerpoint/2010/main" val="9879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457200" y="762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66FF"/>
                </a:solidFill>
              </a:rPr>
              <a:t>Общий анализ успеваемости </a:t>
            </a:r>
            <a:r>
              <a:rPr lang="ru-RU" sz="2400" b="1" dirty="0" smtClean="0">
                <a:solidFill>
                  <a:srgbClr val="3366FF"/>
                </a:solidFill>
              </a:rPr>
              <a:t>и качества </a:t>
            </a:r>
            <a:r>
              <a:rPr lang="ru-RU" sz="2400" b="1" dirty="0">
                <a:solidFill>
                  <a:srgbClr val="3366FF"/>
                </a:solidFill>
              </a:rPr>
              <a:t>освоения образовательных программ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937824"/>
              </p:ext>
            </p:extLst>
          </p:nvPr>
        </p:nvGraphicFramePr>
        <p:xfrm>
          <a:off x="228600" y="1788996"/>
          <a:ext cx="9451567" cy="4459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Документ" r:id="rId4" imgW="6083300" imgH="2870200" progId="Word.Document.12">
                  <p:embed/>
                </p:oleObj>
              </mc:Choice>
              <mc:Fallback>
                <p:oleObj name="Документ" r:id="rId4" imgW="6083300" imgH="287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788996"/>
                        <a:ext cx="9451567" cy="4459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5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685800" y="7620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66FF"/>
                </a:solidFill>
              </a:rPr>
              <a:t>Динамика количества учащихся, закончивших год </a:t>
            </a:r>
            <a:endParaRPr lang="ru-RU" sz="24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3366FF"/>
                </a:solidFill>
              </a:rPr>
              <a:t>с </a:t>
            </a:r>
            <a:r>
              <a:rPr lang="ru-RU" sz="2400" b="1" dirty="0">
                <a:solidFill>
                  <a:srgbClr val="3366FF"/>
                </a:solidFill>
              </a:rPr>
              <a:t>академической задолженностью</a:t>
            </a:r>
            <a:r>
              <a:rPr lang="ru-RU" sz="2400" dirty="0">
                <a:solidFill>
                  <a:srgbClr val="3366FF"/>
                </a:solidFill>
              </a:rPr>
              <a:t>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61132"/>
              </p:ext>
            </p:extLst>
          </p:nvPr>
        </p:nvGraphicFramePr>
        <p:xfrm>
          <a:off x="457200" y="1905000"/>
          <a:ext cx="8620556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Документ" r:id="rId4" imgW="6083300" imgH="2527300" progId="Word.Document.12">
                  <p:embed/>
                </p:oleObj>
              </mc:Choice>
              <mc:Fallback>
                <p:oleObj name="Документ" r:id="rId4" imgW="6083300" imgH="2527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905000"/>
                        <a:ext cx="8620556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1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240835951"/>
              </p:ext>
            </p:extLst>
          </p:nvPr>
        </p:nvGraphicFramePr>
        <p:xfrm>
          <a:off x="685800" y="2249022"/>
          <a:ext cx="8077200" cy="422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85800" y="8382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66FF"/>
                </a:solidFill>
              </a:rPr>
              <a:t>Стабильно высокие показатели успешного освоения 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9916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88915" y="381000"/>
            <a:ext cx="8839200" cy="6629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59" y="-228600"/>
            <a:ext cx="1538941" cy="1113169"/>
          </a:xfrm>
          <a:prstGeom prst="wave">
            <a:avLst>
              <a:gd name="adj1" fmla="val 4729"/>
              <a:gd name="adj2" fmla="val 0"/>
            </a:avLst>
          </a:prstGeom>
        </p:spPr>
      </p:pic>
      <p:sp>
        <p:nvSpPr>
          <p:cNvPr id="9" name="Прямоугольник 8"/>
          <p:cNvSpPr/>
          <p:nvPr/>
        </p:nvSpPr>
        <p:spPr>
          <a:xfrm>
            <a:off x="609600" y="914400"/>
            <a:ext cx="8001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F0000"/>
                </a:solidFill>
              </a:rPr>
              <a:t>Главные направления совершенствования </a:t>
            </a:r>
            <a:endParaRPr lang="ru-RU" sz="2400" b="1" dirty="0" smtClean="0">
              <a:solidFill>
                <a:srgbClr val="D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DF0000"/>
                </a:solidFill>
              </a:rPr>
              <a:t>учебного </a:t>
            </a:r>
            <a:r>
              <a:rPr lang="ru-RU" sz="2400" b="1" dirty="0">
                <a:solidFill>
                  <a:srgbClr val="DF0000"/>
                </a:solidFill>
              </a:rPr>
              <a:t>процесса</a:t>
            </a:r>
            <a:r>
              <a:rPr lang="ru-RU" sz="2400" b="1" dirty="0" smtClean="0">
                <a:solidFill>
                  <a:srgbClr val="DF0000"/>
                </a:solidFill>
              </a:rPr>
              <a:t>:</a:t>
            </a:r>
          </a:p>
          <a:p>
            <a:pPr algn="ctr"/>
            <a:endParaRPr lang="ru-RU" sz="2400" b="1" dirty="0">
              <a:solidFill>
                <a:srgbClr val="789DD9"/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/>
              <a:t>Реализация ФГОС общего </a:t>
            </a:r>
            <a:r>
              <a:rPr lang="ru-RU" sz="2200" b="1" dirty="0" smtClean="0"/>
              <a:t>образования. </a:t>
            </a:r>
          </a:p>
          <a:p>
            <a:pPr marL="285750" lvl="0" indent="-285750">
              <a:buFont typeface="Arial"/>
              <a:buChar char="•"/>
            </a:pP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>
                <a:solidFill>
                  <a:srgbClr val="000000"/>
                </a:solidFill>
              </a:rPr>
              <a:t>Реализация ФГОС дошкольного образования для детей с ОВЗ, </a:t>
            </a:r>
            <a:r>
              <a:rPr lang="ru-RU" sz="2200" b="1" dirty="0" smtClean="0">
                <a:solidFill>
                  <a:srgbClr val="000000"/>
                </a:solidFill>
              </a:rPr>
              <a:t> ФГОС </a:t>
            </a:r>
            <a:r>
              <a:rPr lang="ru-RU" sz="2200" b="1" dirty="0">
                <a:solidFill>
                  <a:srgbClr val="000000"/>
                </a:solidFill>
              </a:rPr>
              <a:t>начального образования для детей с </a:t>
            </a:r>
            <a:r>
              <a:rPr lang="ru-RU" sz="2200" b="1" dirty="0" smtClean="0">
                <a:solidFill>
                  <a:srgbClr val="000000"/>
                </a:solidFill>
              </a:rPr>
              <a:t>ОВЗ.</a:t>
            </a:r>
          </a:p>
          <a:p>
            <a:pPr lvl="0"/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/>
              <a:t>Работа с одаренными </a:t>
            </a:r>
            <a:r>
              <a:rPr lang="ru-RU" sz="2200" b="1" dirty="0" smtClean="0"/>
              <a:t>детьми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285750" lvl="0" indent="-285750">
              <a:buFont typeface="Arial"/>
              <a:buChar char="•"/>
            </a:pP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>
                <a:solidFill>
                  <a:srgbClr val="000000"/>
                </a:solidFill>
              </a:rPr>
              <a:t>Использование новых технологий оценки качества знаний </a:t>
            </a:r>
            <a:r>
              <a:rPr lang="ru-RU" sz="2200" b="1" dirty="0" smtClean="0">
                <a:solidFill>
                  <a:srgbClr val="000000"/>
                </a:solidFill>
              </a:rPr>
              <a:t>учащихся.</a:t>
            </a:r>
          </a:p>
          <a:p>
            <a:pPr lvl="0"/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>
                <a:solidFill>
                  <a:srgbClr val="000000"/>
                </a:solidFill>
              </a:rPr>
              <a:t>Создание в системе образования ГМР сети инновационных </a:t>
            </a:r>
            <a:r>
              <a:rPr lang="ru-RU" sz="2200" b="1" dirty="0" smtClean="0">
                <a:solidFill>
                  <a:srgbClr val="000000"/>
                </a:solidFill>
              </a:rPr>
              <a:t>школ.</a:t>
            </a:r>
            <a:endParaRPr lang="ru-RU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838200" y="3048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66FF"/>
                </a:solidFill>
              </a:rPr>
              <a:t>Сеть инновационных учреждений </a:t>
            </a:r>
            <a:endParaRPr lang="ru-RU" sz="24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3366FF"/>
                </a:solidFill>
              </a:rPr>
              <a:t>в </a:t>
            </a:r>
            <a:r>
              <a:rPr lang="ru-RU" sz="2400" b="1" dirty="0">
                <a:solidFill>
                  <a:srgbClr val="3366FF"/>
                </a:solidFill>
              </a:rPr>
              <a:t>2016-2017 учебном году</a:t>
            </a:r>
            <a:r>
              <a:rPr lang="ru-RU" sz="2400" dirty="0">
                <a:solidFill>
                  <a:srgbClr val="3366FF"/>
                </a:solidFill>
              </a:rPr>
              <a:t> 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412245"/>
              </p:ext>
            </p:extLst>
          </p:nvPr>
        </p:nvGraphicFramePr>
        <p:xfrm>
          <a:off x="1066800" y="1371600"/>
          <a:ext cx="7086600" cy="5780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Документ" r:id="rId4" imgW="6477000" imgH="5283200" progId="Word.Document.12">
                  <p:embed/>
                </p:oleObj>
              </mc:Choice>
              <mc:Fallback>
                <p:oleObj name="Документ" r:id="rId4" imgW="6477000" imgH="528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1371600"/>
                        <a:ext cx="7086600" cy="5780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8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3810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66FF"/>
                </a:solidFill>
              </a:rPr>
              <a:t>Востребованность направлений </a:t>
            </a:r>
            <a:endParaRPr lang="ru-RU" sz="24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3366FF"/>
                </a:solidFill>
              </a:rPr>
              <a:t>дополнительного </a:t>
            </a:r>
            <a:r>
              <a:rPr lang="ru-RU" sz="2400" b="1" dirty="0">
                <a:solidFill>
                  <a:srgbClr val="3366FF"/>
                </a:solidFill>
              </a:rPr>
              <a:t>образования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22133"/>
              </p:ext>
            </p:extLst>
          </p:nvPr>
        </p:nvGraphicFramePr>
        <p:xfrm>
          <a:off x="396394" y="1905000"/>
          <a:ext cx="9585806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Документ" r:id="rId4" imgW="6083300" imgH="2514600" progId="Word.Document.12">
                  <p:embed/>
                </p:oleObj>
              </mc:Choice>
              <mc:Fallback>
                <p:oleObj name="Документ" r:id="rId4" imgW="6083300" imgH="251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394" y="1905000"/>
                        <a:ext cx="9585806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7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381000" y="704672"/>
            <a:ext cx="8763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66FF"/>
                </a:solidFill>
              </a:rPr>
              <a:t>Результаты участия обучающихся </a:t>
            </a:r>
            <a:endParaRPr lang="ru-RU" sz="24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3366FF"/>
                </a:solidFill>
              </a:rPr>
              <a:t>учреждений </a:t>
            </a:r>
            <a:r>
              <a:rPr lang="ru-RU" sz="2400" b="1" dirty="0">
                <a:solidFill>
                  <a:srgbClr val="3366FF"/>
                </a:solidFill>
              </a:rPr>
              <a:t>дополнительного образования </a:t>
            </a:r>
            <a:endParaRPr lang="ru-RU" sz="24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3366FF"/>
                </a:solidFill>
              </a:rPr>
              <a:t>в </a:t>
            </a:r>
            <a:r>
              <a:rPr lang="ru-RU" sz="2400" b="1" dirty="0">
                <a:solidFill>
                  <a:srgbClr val="3366FF"/>
                </a:solidFill>
              </a:rPr>
              <a:t>конкурсах и соревнованиях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738398"/>
              </p:ext>
            </p:extLst>
          </p:nvPr>
        </p:nvGraphicFramePr>
        <p:xfrm>
          <a:off x="304799" y="1981200"/>
          <a:ext cx="8866909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Документ" r:id="rId4" imgW="6096000" imgH="2933700" progId="Word.Document.12">
                  <p:embed/>
                </p:oleObj>
              </mc:Choice>
              <mc:Fallback>
                <p:oleObj name="Документ" r:id="rId4" imgW="6096000" imgH="293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799" y="1981200"/>
                        <a:ext cx="8866909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9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295400" y="9906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66FF"/>
                </a:solidFill>
              </a:rPr>
              <a:t>Подготовлено спортсменов-разрядников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595270"/>
              </p:ext>
            </p:extLst>
          </p:nvPr>
        </p:nvGraphicFramePr>
        <p:xfrm>
          <a:off x="228600" y="1782730"/>
          <a:ext cx="9106270" cy="431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Документ" r:id="rId4" imgW="6083300" imgH="2819400" progId="Word.Document.12">
                  <p:embed/>
                </p:oleObj>
              </mc:Choice>
              <mc:Fallback>
                <p:oleObj name="Документ" r:id="rId4" imgW="6083300" imgH="281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782730"/>
                        <a:ext cx="9106270" cy="4313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2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219200" y="10668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66FF"/>
                </a:solidFill>
              </a:rPr>
              <a:t>Достижения школьных спортивных клубов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719085"/>
              </p:ext>
            </p:extLst>
          </p:nvPr>
        </p:nvGraphicFramePr>
        <p:xfrm>
          <a:off x="304799" y="1674812"/>
          <a:ext cx="8647547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Документ" r:id="rId4" imgW="6083300" imgH="3378200" progId="Word.Document.12">
                  <p:embed/>
                </p:oleObj>
              </mc:Choice>
              <mc:Fallback>
                <p:oleObj name="Документ" r:id="rId4" imgW="6083300" imgH="337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799" y="1674812"/>
                        <a:ext cx="8647547" cy="480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9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457200" y="609600"/>
            <a:ext cx="8685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66FF"/>
                </a:solidFill>
              </a:rPr>
              <a:t>Результаты участия руководителей </a:t>
            </a:r>
            <a:endParaRPr lang="ru-RU" sz="24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3366FF"/>
                </a:solidFill>
              </a:rPr>
              <a:t>в </a:t>
            </a:r>
            <a:r>
              <a:rPr lang="ru-RU" sz="2400" b="1" dirty="0">
                <a:solidFill>
                  <a:srgbClr val="3366FF"/>
                </a:solidFill>
              </a:rPr>
              <a:t>профессиональных конкурсах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898320"/>
              </p:ext>
            </p:extLst>
          </p:nvPr>
        </p:nvGraphicFramePr>
        <p:xfrm>
          <a:off x="304800" y="1683399"/>
          <a:ext cx="8686800" cy="526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Документ" r:id="rId4" imgW="6197600" imgH="3759200" progId="Word.Document.12">
                  <p:embed/>
                </p:oleObj>
              </mc:Choice>
              <mc:Fallback>
                <p:oleObj name="Документ" r:id="rId4" imgW="6197600" imgH="375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683399"/>
                        <a:ext cx="8686800" cy="5269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4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4800" y="381000"/>
            <a:ext cx="9067800" cy="6553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59" y="-228600"/>
            <a:ext cx="1538941" cy="1113169"/>
          </a:xfrm>
          <a:prstGeom prst="wave">
            <a:avLst>
              <a:gd name="adj1" fmla="val 4729"/>
              <a:gd name="adj2" fmla="val 0"/>
            </a:avLst>
          </a:prstGeom>
        </p:spPr>
      </p:pic>
      <p:sp>
        <p:nvSpPr>
          <p:cNvPr id="10" name="Прямоугольник 9"/>
          <p:cNvSpPr/>
          <p:nvPr/>
        </p:nvSpPr>
        <p:spPr>
          <a:xfrm>
            <a:off x="1447800" y="838200"/>
            <a:ext cx="617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400" b="1" dirty="0" smtClean="0">
                <a:solidFill>
                  <a:srgbClr val="3366FF"/>
                </a:solidFill>
              </a:rPr>
              <a:t>Повышение квалификации учителей</a:t>
            </a:r>
            <a:endParaRPr lang="ru-RU" sz="2400" b="1" dirty="0">
              <a:solidFill>
                <a:srgbClr val="33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537149"/>
              </p:ext>
            </p:extLst>
          </p:nvPr>
        </p:nvGraphicFramePr>
        <p:xfrm>
          <a:off x="434748" y="2590800"/>
          <a:ext cx="850854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Документ" r:id="rId4" imgW="6108700" imgH="1422400" progId="Word.Document.12">
                  <p:embed/>
                </p:oleObj>
              </mc:Choice>
              <mc:Fallback>
                <p:oleObj name="Документ" r:id="rId4" imgW="6108700" imgH="142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748" y="2590800"/>
                        <a:ext cx="8508547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13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762000" y="685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66FF"/>
                </a:solidFill>
              </a:rPr>
              <a:t>Результаты участия учителей </a:t>
            </a:r>
            <a:endParaRPr lang="ru-RU" sz="24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3366FF"/>
                </a:solidFill>
              </a:rPr>
              <a:t>в </a:t>
            </a:r>
            <a:r>
              <a:rPr lang="ru-RU" sz="2400" b="1" dirty="0">
                <a:solidFill>
                  <a:srgbClr val="3366FF"/>
                </a:solidFill>
              </a:rPr>
              <a:t>профессиональных конкурсах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008578"/>
              </p:ext>
            </p:extLst>
          </p:nvPr>
        </p:nvGraphicFramePr>
        <p:xfrm>
          <a:off x="685800" y="1674812"/>
          <a:ext cx="7924800" cy="547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Документ" r:id="rId4" imgW="6083300" imgH="4203700" progId="Word.Document.12">
                  <p:embed/>
                </p:oleObj>
              </mc:Choice>
              <mc:Fallback>
                <p:oleObj name="Документ" r:id="rId4" imgW="6083300" imgH="420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674812"/>
                        <a:ext cx="7924800" cy="5476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66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304800" y="3810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66FF"/>
                </a:solidFill>
              </a:rPr>
              <a:t>Конкурс на получение денежного поощрения </a:t>
            </a:r>
            <a:endParaRPr lang="ru-RU" sz="20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3366FF"/>
                </a:solidFill>
              </a:rPr>
              <a:t>лучшими </a:t>
            </a:r>
            <a:r>
              <a:rPr lang="ru-RU" sz="2000" b="1" dirty="0">
                <a:solidFill>
                  <a:srgbClr val="3366FF"/>
                </a:solidFill>
              </a:rPr>
              <a:t>учителями Ленинградской области за высокие достижения </a:t>
            </a:r>
            <a:r>
              <a:rPr lang="ru-RU" sz="2000" b="1" dirty="0" smtClean="0">
                <a:solidFill>
                  <a:srgbClr val="3366FF"/>
                </a:solidFill>
              </a:rPr>
              <a:t>в </a:t>
            </a:r>
            <a:r>
              <a:rPr lang="ru-RU" sz="2000" b="1" dirty="0">
                <a:solidFill>
                  <a:srgbClr val="3366FF"/>
                </a:solidFill>
              </a:rPr>
              <a:t>педагогической деятельности, </a:t>
            </a:r>
            <a:endParaRPr lang="ru-RU" sz="20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3366FF"/>
                </a:solidFill>
              </a:rPr>
              <a:t>получившими общественное </a:t>
            </a:r>
            <a:r>
              <a:rPr lang="ru-RU" sz="2000" b="1" dirty="0">
                <a:solidFill>
                  <a:srgbClr val="3366FF"/>
                </a:solidFill>
              </a:rPr>
              <a:t>признание</a:t>
            </a:r>
            <a:r>
              <a:rPr lang="ru-RU" sz="2000" dirty="0">
                <a:solidFill>
                  <a:srgbClr val="3366FF"/>
                </a:solidFill>
              </a:rPr>
              <a:t> 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267844"/>
              </p:ext>
            </p:extLst>
          </p:nvPr>
        </p:nvGraphicFramePr>
        <p:xfrm>
          <a:off x="457199" y="1905000"/>
          <a:ext cx="8435509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Документ" r:id="rId4" imgW="6083300" imgH="2857500" progId="Word.Document.12">
                  <p:embed/>
                </p:oleObj>
              </mc:Choice>
              <mc:Fallback>
                <p:oleObj name="Документ" r:id="rId4" imgW="60833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99" y="1905000"/>
                        <a:ext cx="8435509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6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47790895"/>
              </p:ext>
            </p:extLst>
          </p:nvPr>
        </p:nvGraphicFramePr>
        <p:xfrm>
          <a:off x="587318" y="1933082"/>
          <a:ext cx="8251882" cy="4772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85800" y="609600"/>
            <a:ext cx="7848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66FF"/>
                </a:solidFill>
              </a:rPr>
              <a:t>Конкурс «</a:t>
            </a:r>
            <a:r>
              <a:rPr lang="ru-RU" sz="2000" b="1" dirty="0">
                <a:solidFill>
                  <a:srgbClr val="3366FF"/>
                </a:solidFill>
              </a:rPr>
              <a:t>Детские сады - детям 2016», победителями и лауреатами стали</a:t>
            </a:r>
            <a:r>
              <a:rPr lang="ru-RU" sz="2000" dirty="0">
                <a:solidFill>
                  <a:srgbClr val="3366FF"/>
                </a:solidFill>
              </a:rPr>
              <a:t>:</a:t>
            </a:r>
          </a:p>
          <a:p>
            <a:r>
              <a:rPr lang="ru-RU" sz="2400" dirty="0">
                <a:solidFill>
                  <a:srgbClr val="3366FF"/>
                </a:solidFill>
              </a:rPr>
              <a:t>В номинации «Лучший </a:t>
            </a:r>
            <a:r>
              <a:rPr lang="ru-RU" sz="2400" dirty="0" smtClean="0">
                <a:solidFill>
                  <a:srgbClr val="3366FF"/>
                </a:solidFill>
              </a:rPr>
              <a:t>профессионал детского сада» </a:t>
            </a:r>
            <a:endParaRPr lang="ru-RU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685800" y="952143"/>
            <a:ext cx="784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66FF"/>
                </a:solidFill>
              </a:rPr>
              <a:t>Региональный этап Всероссийского конкурса педагогов дополнительного образования «Сердце отдаю детям</a:t>
            </a:r>
            <a:r>
              <a:rPr lang="ru-RU" sz="2400" b="1" dirty="0" smtClean="0">
                <a:solidFill>
                  <a:srgbClr val="3366FF"/>
                </a:solidFill>
              </a:rPr>
              <a:t>»</a:t>
            </a:r>
          </a:p>
          <a:p>
            <a:endParaRPr lang="ru-RU" sz="2400" dirty="0">
              <a:solidFill>
                <a:srgbClr val="789DD9"/>
              </a:solidFill>
            </a:endParaRPr>
          </a:p>
          <a:p>
            <a:r>
              <a:rPr lang="ru-RU" sz="2400" b="1" dirty="0"/>
              <a:t>Нестеров Александр Александрович, </a:t>
            </a:r>
            <a:endParaRPr lang="ru-RU" sz="2400" b="1" dirty="0" smtClean="0"/>
          </a:p>
          <a:p>
            <a:r>
              <a:rPr lang="ru-RU" sz="2400" dirty="0" smtClean="0"/>
              <a:t>тренер</a:t>
            </a:r>
            <a:r>
              <a:rPr lang="ru-RU" sz="2400" dirty="0"/>
              <a:t>-преподаватель </a:t>
            </a:r>
            <a:endParaRPr lang="ru-RU" sz="2400" dirty="0" smtClean="0"/>
          </a:p>
          <a:p>
            <a:r>
              <a:rPr lang="ru-RU" sz="2400" dirty="0" smtClean="0"/>
              <a:t>МБОУ </a:t>
            </a:r>
            <a:r>
              <a:rPr lang="ru-RU" sz="2400" dirty="0"/>
              <a:t>ДО «Коммунарская ДЮСШ № 3» - </a:t>
            </a:r>
            <a:r>
              <a:rPr lang="ru-RU" sz="2400" b="1" dirty="0" smtClean="0"/>
              <a:t>ПОБЕДИТЕЛЬ</a:t>
            </a:r>
            <a:r>
              <a:rPr lang="ru-RU" sz="2400" dirty="0" smtClean="0"/>
              <a:t> </a:t>
            </a:r>
            <a:r>
              <a:rPr lang="ru-RU" sz="2400" dirty="0"/>
              <a:t>конкурса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спортивно-физкультурной номинации  </a:t>
            </a:r>
          </a:p>
        </p:txBody>
      </p:sp>
    </p:spTree>
    <p:extLst>
      <p:ext uri="{BB962C8B-B14F-4D97-AF65-F5344CB8AC3E}">
        <p14:creationId xmlns:p14="http://schemas.microsoft.com/office/powerpoint/2010/main" val="27832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685800" y="990600"/>
            <a:ext cx="75438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66FF"/>
                </a:solidFill>
              </a:rPr>
              <a:t>По достоинству оценены образовательные учреждения</a:t>
            </a:r>
            <a:r>
              <a:rPr lang="ru-RU" sz="2400" b="1" dirty="0" smtClean="0">
                <a:solidFill>
                  <a:srgbClr val="3366FF"/>
                </a:solidFill>
              </a:rPr>
              <a:t>:</a:t>
            </a:r>
          </a:p>
          <a:p>
            <a:endParaRPr lang="ru-RU" sz="2400" dirty="0">
              <a:solidFill>
                <a:srgbClr val="789DD9"/>
              </a:solidFill>
            </a:endParaRPr>
          </a:p>
          <a:p>
            <a:pPr lvl="0"/>
            <a:r>
              <a:rPr lang="ru-RU" b="1" dirty="0"/>
              <a:t>Гатчинский лицей №3 </a:t>
            </a:r>
            <a:r>
              <a:rPr lang="ru-RU" dirty="0"/>
              <a:t>имени Героя Советского Союза </a:t>
            </a:r>
            <a:r>
              <a:rPr lang="ru-RU" dirty="0" err="1"/>
              <a:t>А.И.Перегудова</a:t>
            </a:r>
            <a:r>
              <a:rPr lang="ru-RU" dirty="0"/>
              <a:t> в третий раз вошёл в число лучших школ России!</a:t>
            </a:r>
            <a:r>
              <a:rPr lang="ru-RU" b="1" dirty="0"/>
              <a:t> </a:t>
            </a:r>
            <a:r>
              <a:rPr lang="ru-RU" dirty="0"/>
              <a:t>По результатам заключительного и регионального этапов Всероссийской олимпиады школьников и по результатам обязательного государственного экзамена  в 9 классе в 2015-2016 учебном году лицей вошел </a:t>
            </a:r>
            <a:r>
              <a:rPr lang="ru-RU" b="1" dirty="0"/>
              <a:t>в ТОП-500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В ТОП лучших школ,  обеспечивающих </a:t>
            </a:r>
            <a:r>
              <a:rPr lang="ru-RU" b="1" dirty="0"/>
              <a:t>высокий уровень подготовки выпускников по физико-математическому  и физико-химическому профилям и по математике, </a:t>
            </a:r>
            <a:r>
              <a:rPr lang="ru-RU" dirty="0"/>
              <a:t> Гатчинский лицей №3 им. Героя Советского Союза А. И. </a:t>
            </a:r>
            <a:r>
              <a:rPr lang="ru-RU" dirty="0" err="1"/>
              <a:t>Перегудова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dirty="0" smtClean="0"/>
              <a:t>(</a:t>
            </a:r>
            <a:r>
              <a:rPr lang="ru-RU" dirty="0"/>
              <a:t>директор – </a:t>
            </a:r>
            <a:r>
              <a:rPr lang="ru-RU" dirty="0" err="1"/>
              <a:t>Линчевский</a:t>
            </a:r>
            <a:r>
              <a:rPr lang="ru-RU" dirty="0"/>
              <a:t> Е.Э.)</a:t>
            </a:r>
          </a:p>
        </p:txBody>
      </p:sp>
    </p:spTree>
    <p:extLst>
      <p:ext uri="{BB962C8B-B14F-4D97-AF65-F5344CB8AC3E}">
        <p14:creationId xmlns:p14="http://schemas.microsoft.com/office/powerpoint/2010/main" val="1642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288915" y="381000"/>
            <a:ext cx="8839200" cy="6629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59" y="-228600"/>
            <a:ext cx="1538941" cy="1113169"/>
          </a:xfrm>
          <a:prstGeom prst="wave">
            <a:avLst>
              <a:gd name="adj1" fmla="val 4729"/>
              <a:gd name="adj2" fmla="val 0"/>
            </a:avLst>
          </a:prstGeom>
        </p:spPr>
      </p:pic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2971800" y="1905000"/>
            <a:ext cx="6018213" cy="2362200"/>
          </a:xfrm>
          <a:prstGeom prst="homePlate">
            <a:avLst>
              <a:gd name="adj" fmla="val 18938"/>
            </a:avLst>
          </a:prstGeom>
          <a:gradFill rotWithShape="1">
            <a:gsLst>
              <a:gs pos="28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2880000" scaled="0"/>
          </a:gradFill>
          <a:ln>
            <a:noFill/>
          </a:ln>
          <a:effectLst>
            <a:outerShdw blurRad="63500" dist="71842" dir="2700000" algn="ctr" rotWithShape="0">
              <a:srgbClr val="000000">
                <a:alpha val="50000"/>
              </a:srgbClr>
            </a:outerShdw>
          </a:effectLst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533400" y="1710089"/>
            <a:ext cx="3048000" cy="2741614"/>
          </a:xfrm>
          <a:prstGeom prst="homePlate">
            <a:avLst>
              <a:gd name="adj" fmla="val 1698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dist="57501" dir="3723739" algn="ctr" rotWithShape="0">
              <a:srgbClr val="000000">
                <a:alpha val="50000"/>
              </a:srgbClr>
            </a:outerShdw>
          </a:effectLst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2286000"/>
            <a:ext cx="2375132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>
                <a:solidFill>
                  <a:schemeClr val="bg1"/>
                </a:solidFill>
              </a:rPr>
              <a:t>Главная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5000" b="1" dirty="0" smtClean="0">
                <a:solidFill>
                  <a:schemeClr val="bg1"/>
                </a:solidFill>
              </a:rPr>
              <a:t>задача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1400" y="2133600"/>
            <a:ext cx="5867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создать оптимальную </a:t>
            </a:r>
            <a:endParaRPr lang="ru-RU" sz="2200" dirty="0" smtClean="0"/>
          </a:p>
          <a:p>
            <a:r>
              <a:rPr lang="ru-RU" sz="2200" dirty="0" smtClean="0"/>
              <a:t>образовательную </a:t>
            </a:r>
            <a:r>
              <a:rPr lang="ru-RU" sz="2200" dirty="0"/>
              <a:t>среду для развития возможностей и способностей каждого ребенка, для формирования в своих учениках успешной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7635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52400"/>
            <a:ext cx="2791715" cy="2074462"/>
          </a:xfrm>
          <a:prstGeom prst="round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304800" y="381000"/>
            <a:ext cx="2743200" cy="1828800"/>
          </a:xfrm>
          <a:prstGeom prst="roundRect">
            <a:avLst/>
          </a:prstGeom>
          <a:solidFill>
            <a:srgbClr val="18BD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172200" y="381000"/>
            <a:ext cx="2743200" cy="18288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200400" y="2438400"/>
            <a:ext cx="2819400" cy="1828800"/>
          </a:xfrm>
          <a:prstGeom prst="roundRect">
            <a:avLst/>
          </a:prstGeom>
          <a:solidFill>
            <a:srgbClr val="F2A4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04800" y="4419600"/>
            <a:ext cx="2743200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381000"/>
            <a:ext cx="2769885" cy="1810338"/>
          </a:xfrm>
          <a:prstGeom prst="round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438400"/>
            <a:ext cx="2762341" cy="1828799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5562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04800" y="-402266"/>
            <a:ext cx="9067800" cy="7264400"/>
            <a:chOff x="304800" y="-228600"/>
            <a:chExt cx="9067800" cy="7264400"/>
          </a:xfrm>
        </p:grpSpPr>
        <p:sp>
          <p:nvSpPr>
            <p:cNvPr id="21" name="Прямоугольник 20"/>
            <p:cNvSpPr/>
            <p:nvPr/>
          </p:nvSpPr>
          <p:spPr bwMode="auto">
            <a:xfrm>
              <a:off x="304800" y="4826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22" name="Изображение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59395" name="AutoShape 3"/>
          <p:cNvSpPr>
            <a:spLocks noChangeArrowheads="1"/>
          </p:cNvSpPr>
          <p:nvPr/>
        </p:nvSpPr>
        <p:spPr bwMode="gray">
          <a:xfrm>
            <a:off x="762000" y="1585728"/>
            <a:ext cx="2760663" cy="4079875"/>
          </a:xfrm>
          <a:prstGeom prst="rightArrow">
            <a:avLst>
              <a:gd name="adj1" fmla="val 62806"/>
              <a:gd name="adj2" fmla="val 32949"/>
            </a:avLst>
          </a:prstGeom>
          <a:solidFill>
            <a:srgbClr val="FFFFFF"/>
          </a:solidFill>
          <a:ln w="19050" cap="rnd">
            <a:solidFill>
              <a:srgbClr val="3366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292929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black">
          <a:xfrm>
            <a:off x="796131" y="2676434"/>
            <a:ext cx="26844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0" hangingPunct="0">
              <a:buFont typeface="Wingdings" charset="0"/>
              <a:buNone/>
            </a:pPr>
            <a:r>
              <a:rPr lang="ru-RU" sz="2400" dirty="0" smtClean="0"/>
              <a:t> </a:t>
            </a:r>
          </a:p>
          <a:p>
            <a:pPr algn="ctr" eaLnBrk="0" hangingPunct="0">
              <a:buFont typeface="Wingdings" charset="0"/>
              <a:buNone/>
            </a:pPr>
            <a:r>
              <a:rPr lang="ru-RU" sz="2400" dirty="0" smtClean="0"/>
              <a:t>Участие в </a:t>
            </a:r>
          </a:p>
          <a:p>
            <a:pPr algn="ctr" eaLnBrk="0" hangingPunct="0">
              <a:buFont typeface="Wingdings" charset="0"/>
              <a:buNone/>
            </a:pPr>
            <a:r>
              <a:rPr lang="ru-RU" sz="2400" dirty="0" smtClean="0"/>
              <a:t>смс-голосовании:</a:t>
            </a:r>
            <a:endParaRPr lang="en-US" sz="2400" dirty="0">
              <a:solidFill>
                <a:srgbClr val="1C1C1C"/>
              </a:solidFill>
            </a:endParaRPr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3629842" y="1066800"/>
            <a:ext cx="5133158" cy="838200"/>
            <a:chOff x="2333" y="1200"/>
            <a:chExt cx="3073" cy="774"/>
          </a:xfrm>
        </p:grpSpPr>
        <p:sp>
          <p:nvSpPr>
            <p:cNvPr id="59399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35003" dir="2928844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9400" name="AutoShape 8"/>
            <p:cNvSpPr>
              <a:spLocks noChangeArrowheads="1"/>
            </p:cNvSpPr>
            <p:nvPr/>
          </p:nvSpPr>
          <p:spPr bwMode="gray">
            <a:xfrm>
              <a:off x="2333" y="1453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401" name="Group 9"/>
          <p:cNvGrpSpPr>
            <a:grpSpLocks/>
          </p:cNvGrpSpPr>
          <p:nvPr/>
        </p:nvGrpSpPr>
        <p:grpSpPr bwMode="auto">
          <a:xfrm>
            <a:off x="3581400" y="1981199"/>
            <a:ext cx="5181600" cy="838200"/>
            <a:chOff x="2304" y="2058"/>
            <a:chExt cx="3102" cy="774"/>
          </a:xfrm>
        </p:grpSpPr>
        <p:sp>
          <p:nvSpPr>
            <p:cNvPr id="59402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35003" dir="2928844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3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3581400" y="2895599"/>
            <a:ext cx="5181600" cy="762000"/>
            <a:chOff x="2304" y="2880"/>
            <a:chExt cx="3102" cy="774"/>
          </a:xfrm>
        </p:grpSpPr>
        <p:sp>
          <p:nvSpPr>
            <p:cNvPr id="59405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35003" dir="2928844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6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3729037" y="8242300"/>
            <a:ext cx="4545013" cy="1133475"/>
            <a:chOff x="2304" y="2880"/>
            <a:chExt cx="3102" cy="774"/>
          </a:xfrm>
        </p:grpSpPr>
        <p:sp>
          <p:nvSpPr>
            <p:cNvPr id="33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35003" dir="2928844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gray">
          <a:xfrm>
            <a:off x="4360862" y="8394700"/>
            <a:ext cx="37226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ThemeGallery</a:t>
            </a:r>
            <a:r>
              <a:rPr lang="en-US" sz="1600">
                <a:solidFill>
                  <a:srgbClr val="000000"/>
                </a:solidFill>
              </a:rPr>
              <a:t> is a Design Digital Content &amp; Contents mall developed by Guild Design Inc.</a:t>
            </a:r>
          </a:p>
        </p:txBody>
      </p: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3629842" y="3733800"/>
            <a:ext cx="5133158" cy="838200"/>
            <a:chOff x="2333" y="1200"/>
            <a:chExt cx="3073" cy="774"/>
          </a:xfrm>
        </p:grpSpPr>
        <p:sp>
          <p:nvSpPr>
            <p:cNvPr id="39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35003" dir="2928844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8"/>
            <p:cNvSpPr>
              <a:spLocks noChangeArrowheads="1"/>
            </p:cNvSpPr>
            <p:nvPr/>
          </p:nvSpPr>
          <p:spPr bwMode="gray">
            <a:xfrm>
              <a:off x="2333" y="1453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" name="Group 9"/>
          <p:cNvGrpSpPr>
            <a:grpSpLocks/>
          </p:cNvGrpSpPr>
          <p:nvPr/>
        </p:nvGrpSpPr>
        <p:grpSpPr bwMode="auto">
          <a:xfrm>
            <a:off x="3581400" y="4648199"/>
            <a:ext cx="5181600" cy="838200"/>
            <a:chOff x="2304" y="2058"/>
            <a:chExt cx="3102" cy="774"/>
          </a:xfrm>
        </p:grpSpPr>
        <p:sp>
          <p:nvSpPr>
            <p:cNvPr id="42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35003" dir="2928844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191000" y="1066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Куда отправлять </a:t>
            </a:r>
            <a:r>
              <a:rPr lang="ru-RU" dirty="0" smtClean="0"/>
              <a:t>смс: на адрес </a:t>
            </a:r>
            <a:r>
              <a:rPr lang="ru-RU" sz="2800" b="1" dirty="0" smtClean="0"/>
              <a:t>1231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28956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Что отправлять: </a:t>
            </a:r>
            <a:r>
              <a:rPr lang="ru-RU" dirty="0" smtClean="0"/>
              <a:t>один из </a:t>
            </a:r>
          </a:p>
          <a:p>
            <a:r>
              <a:rPr lang="ru-RU" dirty="0" smtClean="0"/>
              <a:t>4 вариантов ответа на каждый вопрос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21340" y="22156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Стоимость 1 смс:         4 руб.06 коп.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3810000"/>
            <a:ext cx="370868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Ответить на смс провайдера:  </a:t>
            </a:r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91000" y="47743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Получить смс-подтверждение, </a:t>
            </a:r>
          </a:p>
          <a:p>
            <a:r>
              <a:rPr lang="ru-RU" dirty="0" smtClean="0"/>
              <a:t>что голос принят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762000" y="769203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Распределение средств по видам образовательных </a:t>
            </a:r>
            <a:r>
              <a:rPr lang="ru-RU" sz="2400" b="1" dirty="0" smtClean="0">
                <a:solidFill>
                  <a:srgbClr val="0000FF"/>
                </a:solidFill>
              </a:rPr>
              <a:t>учреждений.                                                      2017 год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185915"/>
              </p:ext>
            </p:extLst>
          </p:nvPr>
        </p:nvGraphicFramePr>
        <p:xfrm>
          <a:off x="304799" y="1905000"/>
          <a:ext cx="8690429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Документ" r:id="rId4" imgW="6083300" imgH="2400300" progId="Word.Document.12">
                  <p:embed/>
                </p:oleObj>
              </mc:Choice>
              <mc:Fallback>
                <p:oleObj name="Документ" r:id="rId4" imgW="6083300" imgH="240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799" y="1905000"/>
                        <a:ext cx="8690429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6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838200" y="12192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Количество </a:t>
            </a:r>
            <a:r>
              <a:rPr lang="ru-RU" sz="2400" b="1" dirty="0">
                <a:solidFill>
                  <a:srgbClr val="0000FF"/>
                </a:solidFill>
              </a:rPr>
              <a:t>обучающихся во вторую смену</a:t>
            </a:r>
            <a:endParaRPr lang="ru-RU" sz="2400" dirty="0">
              <a:solidFill>
                <a:srgbClr val="0000FF"/>
              </a:solidFill>
            </a:endParaRPr>
          </a:p>
          <a:p>
            <a:pPr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304800" y="1981200"/>
            <a:ext cx="0" cy="297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35545"/>
              </p:ext>
            </p:extLst>
          </p:nvPr>
        </p:nvGraphicFramePr>
        <p:xfrm>
          <a:off x="304799" y="1981200"/>
          <a:ext cx="882004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Документ" r:id="rId4" imgW="6108700" imgH="2374900" progId="Word.Document.12">
                  <p:embed/>
                </p:oleObj>
              </mc:Choice>
              <mc:Fallback>
                <p:oleObj name="Документ" r:id="rId4" imgW="6108700" imgH="237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799" y="1981200"/>
                        <a:ext cx="8820048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7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88915" y="381000"/>
            <a:ext cx="8839200" cy="6629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59" y="-228600"/>
            <a:ext cx="1538941" cy="1113169"/>
          </a:xfrm>
          <a:prstGeom prst="wave">
            <a:avLst>
              <a:gd name="adj1" fmla="val 4729"/>
              <a:gd name="adj2" fmla="val 0"/>
            </a:avLst>
          </a:prstGeom>
        </p:spPr>
      </p:pic>
      <p:sp>
        <p:nvSpPr>
          <p:cNvPr id="9" name="Прямоугольник 8"/>
          <p:cNvSpPr/>
          <p:nvPr/>
        </p:nvSpPr>
        <p:spPr>
          <a:xfrm>
            <a:off x="609600" y="914400"/>
            <a:ext cx="8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F0000"/>
                </a:solidFill>
              </a:rPr>
              <a:t>Главные направления совершенствования </a:t>
            </a:r>
            <a:endParaRPr lang="ru-RU" sz="2400" b="1" dirty="0" smtClean="0">
              <a:solidFill>
                <a:srgbClr val="D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DF0000"/>
                </a:solidFill>
              </a:rPr>
              <a:t>учебного </a:t>
            </a:r>
            <a:r>
              <a:rPr lang="ru-RU" sz="2400" b="1" dirty="0">
                <a:solidFill>
                  <a:srgbClr val="DF0000"/>
                </a:solidFill>
              </a:rPr>
              <a:t>процесса</a:t>
            </a:r>
            <a:r>
              <a:rPr lang="ru-RU" sz="2400" b="1" dirty="0" smtClean="0">
                <a:solidFill>
                  <a:srgbClr val="DF0000"/>
                </a:solidFill>
              </a:rPr>
              <a:t>:</a:t>
            </a:r>
          </a:p>
          <a:p>
            <a:pPr algn="ctr"/>
            <a:endParaRPr lang="ru-RU" sz="2400" b="1" dirty="0">
              <a:solidFill>
                <a:srgbClr val="789DD9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sz="2000" dirty="0"/>
              <a:t>Реализация ФГОС общего </a:t>
            </a:r>
            <a:r>
              <a:rPr lang="ru-RU" sz="2000" dirty="0" smtClean="0"/>
              <a:t>образования. </a:t>
            </a:r>
          </a:p>
          <a:p>
            <a:pPr marL="285750" lvl="0" indent="-285750">
              <a:buFont typeface="Arial"/>
              <a:buChar char="•"/>
            </a:pPr>
            <a:endParaRPr lang="ru-RU" sz="2000" dirty="0"/>
          </a:p>
          <a:p>
            <a:pPr marL="285750" lvl="0" indent="-285750">
              <a:buFont typeface="Arial"/>
              <a:buChar char="•"/>
            </a:pPr>
            <a:r>
              <a:rPr lang="ru-RU" sz="2000" dirty="0"/>
              <a:t>Реализация ФГОС дошкольного образования для детей с ОВЗ, </a:t>
            </a:r>
            <a:endParaRPr lang="ru-RU" sz="2000" dirty="0" smtClean="0"/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ФГОС </a:t>
            </a:r>
            <a:r>
              <a:rPr lang="ru-RU" sz="2000" dirty="0"/>
              <a:t>начального образования для детей с </a:t>
            </a:r>
            <a:r>
              <a:rPr lang="ru-RU" sz="2000" dirty="0" smtClean="0"/>
              <a:t>ОВЗ.</a:t>
            </a:r>
          </a:p>
          <a:p>
            <a:pPr lvl="0"/>
            <a:endParaRPr lang="ru-RU" sz="2000" dirty="0"/>
          </a:p>
          <a:p>
            <a:pPr marL="285750" lvl="0" indent="-285750">
              <a:buFont typeface="Arial"/>
              <a:buChar char="•"/>
            </a:pPr>
            <a:r>
              <a:rPr lang="ru-RU" sz="2000" dirty="0"/>
              <a:t>Работа с одаренными </a:t>
            </a:r>
            <a:r>
              <a:rPr lang="ru-RU" sz="2000" dirty="0" smtClean="0"/>
              <a:t>детьми.</a:t>
            </a:r>
          </a:p>
          <a:p>
            <a:pPr marL="285750" lvl="0" indent="-285750">
              <a:buFont typeface="Arial"/>
              <a:buChar char="•"/>
            </a:pPr>
            <a:endParaRPr lang="ru-RU" sz="2000" dirty="0"/>
          </a:p>
          <a:p>
            <a:pPr marL="285750" lvl="0" indent="-285750">
              <a:buFont typeface="Arial"/>
              <a:buChar char="•"/>
            </a:pPr>
            <a:r>
              <a:rPr lang="ru-RU" sz="2000" dirty="0"/>
              <a:t>Использование новых технологий оценки качества знаний </a:t>
            </a:r>
            <a:r>
              <a:rPr lang="ru-RU" sz="2000" dirty="0" smtClean="0"/>
              <a:t>учащихся.</a:t>
            </a:r>
          </a:p>
          <a:p>
            <a:pPr lvl="0"/>
            <a:endParaRPr lang="ru-RU" sz="2000" dirty="0"/>
          </a:p>
          <a:p>
            <a:pPr marL="285750" lvl="0" indent="-285750">
              <a:buFont typeface="Arial"/>
              <a:buChar char="•"/>
            </a:pPr>
            <a:r>
              <a:rPr lang="ru-RU" sz="2000" dirty="0"/>
              <a:t>Создание в системе образования ГМР сети инновационных </a:t>
            </a:r>
            <a:r>
              <a:rPr lang="ru-RU" sz="2000" dirty="0" smtClean="0"/>
              <a:t>школ.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268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88915" y="381000"/>
            <a:ext cx="8839200" cy="6629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59" y="-228600"/>
            <a:ext cx="1538941" cy="1113169"/>
          </a:xfrm>
          <a:prstGeom prst="wave">
            <a:avLst>
              <a:gd name="adj1" fmla="val 4729"/>
              <a:gd name="adj2" fmla="val 0"/>
            </a:avLst>
          </a:prstGeom>
        </p:spPr>
      </p:pic>
      <p:sp>
        <p:nvSpPr>
          <p:cNvPr id="9" name="Прямоугольник 8"/>
          <p:cNvSpPr/>
          <p:nvPr/>
        </p:nvSpPr>
        <p:spPr>
          <a:xfrm>
            <a:off x="609600" y="914400"/>
            <a:ext cx="8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F0000"/>
                </a:solidFill>
              </a:rPr>
              <a:t>Главные направления совершенствования </a:t>
            </a:r>
            <a:endParaRPr lang="ru-RU" sz="2400" b="1" dirty="0" smtClean="0">
              <a:solidFill>
                <a:srgbClr val="D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DF0000"/>
                </a:solidFill>
              </a:rPr>
              <a:t>учебного </a:t>
            </a:r>
            <a:r>
              <a:rPr lang="ru-RU" sz="2400" b="1" dirty="0">
                <a:solidFill>
                  <a:srgbClr val="DF0000"/>
                </a:solidFill>
              </a:rPr>
              <a:t>процесса</a:t>
            </a:r>
            <a:r>
              <a:rPr lang="ru-RU" sz="2400" b="1" dirty="0" smtClean="0">
                <a:solidFill>
                  <a:srgbClr val="DF0000"/>
                </a:solidFill>
              </a:rPr>
              <a:t>:</a:t>
            </a:r>
          </a:p>
          <a:p>
            <a:pPr algn="ctr"/>
            <a:endParaRPr lang="ru-RU" sz="2400" b="1" dirty="0">
              <a:solidFill>
                <a:srgbClr val="789DD9"/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/>
              <a:t>Реализация ФГОС общего </a:t>
            </a:r>
            <a:r>
              <a:rPr lang="ru-RU" sz="2200" b="1" dirty="0" smtClean="0"/>
              <a:t>образования. </a:t>
            </a:r>
          </a:p>
          <a:p>
            <a:pPr marL="285750" lvl="0" indent="-285750">
              <a:buFont typeface="Arial"/>
              <a:buChar char="•"/>
            </a:pP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Реализация ФГОС дошкольного образования для детей с ОВЗ, 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ФГОС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начального образования для детей с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ОВЗ.</a:t>
            </a:r>
          </a:p>
          <a:p>
            <a:pPr lvl="0"/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Работа с одаренными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детьми.</a:t>
            </a:r>
          </a:p>
          <a:p>
            <a:pPr marL="285750" lvl="0" indent="-285750">
              <a:buFont typeface="Arial"/>
              <a:buChar char="•"/>
            </a:pP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Использование новых технологий оценки качества знаний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учащихся.</a:t>
            </a:r>
          </a:p>
          <a:p>
            <a:pPr lvl="0"/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Создание в системе образования ГМР сети инновационных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школ.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88915" y="381000"/>
            <a:ext cx="8839200" cy="6629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59" y="-228600"/>
            <a:ext cx="1538941" cy="1113169"/>
          </a:xfrm>
          <a:prstGeom prst="wave">
            <a:avLst>
              <a:gd name="adj1" fmla="val 4729"/>
              <a:gd name="adj2" fmla="val 0"/>
            </a:avLst>
          </a:prstGeom>
        </p:spPr>
      </p:pic>
      <p:sp>
        <p:nvSpPr>
          <p:cNvPr id="9" name="Прямоугольник 8"/>
          <p:cNvSpPr/>
          <p:nvPr/>
        </p:nvSpPr>
        <p:spPr>
          <a:xfrm>
            <a:off x="609600" y="914400"/>
            <a:ext cx="8001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F0000"/>
                </a:solidFill>
              </a:rPr>
              <a:t>Главные направления совершенствования </a:t>
            </a:r>
            <a:endParaRPr lang="ru-RU" sz="2400" b="1" dirty="0" smtClean="0">
              <a:solidFill>
                <a:srgbClr val="D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DF0000"/>
                </a:solidFill>
              </a:rPr>
              <a:t>учебного </a:t>
            </a:r>
            <a:r>
              <a:rPr lang="ru-RU" sz="2400" b="1" dirty="0">
                <a:solidFill>
                  <a:srgbClr val="DF0000"/>
                </a:solidFill>
              </a:rPr>
              <a:t>процесса</a:t>
            </a:r>
            <a:r>
              <a:rPr lang="ru-RU" sz="2400" b="1" dirty="0" smtClean="0">
                <a:solidFill>
                  <a:srgbClr val="DF0000"/>
                </a:solidFill>
              </a:rPr>
              <a:t>:</a:t>
            </a:r>
          </a:p>
          <a:p>
            <a:pPr algn="ctr"/>
            <a:endParaRPr lang="ru-RU" sz="2400" b="1" dirty="0">
              <a:solidFill>
                <a:srgbClr val="789DD9"/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/>
              <a:t>Реализация ФГОС общего </a:t>
            </a:r>
            <a:r>
              <a:rPr lang="ru-RU" sz="2200" b="1" dirty="0" smtClean="0"/>
              <a:t>образования. </a:t>
            </a:r>
          </a:p>
          <a:p>
            <a:pPr marL="285750" lvl="0" indent="-285750">
              <a:buFont typeface="Arial"/>
              <a:buChar char="•"/>
            </a:pP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>
                <a:solidFill>
                  <a:srgbClr val="000000"/>
                </a:solidFill>
              </a:rPr>
              <a:t>Реализация ФГОС дошкольного образования для детей с ОВЗ, </a:t>
            </a:r>
            <a:r>
              <a:rPr lang="ru-RU" sz="2200" b="1" dirty="0" smtClean="0">
                <a:solidFill>
                  <a:srgbClr val="000000"/>
                </a:solidFill>
              </a:rPr>
              <a:t> ФГОС </a:t>
            </a:r>
            <a:r>
              <a:rPr lang="ru-RU" sz="2200" b="1" dirty="0">
                <a:solidFill>
                  <a:srgbClr val="000000"/>
                </a:solidFill>
              </a:rPr>
              <a:t>начального образования для детей с </a:t>
            </a:r>
            <a:r>
              <a:rPr lang="ru-RU" sz="2200" b="1" dirty="0" smtClean="0">
                <a:solidFill>
                  <a:srgbClr val="000000"/>
                </a:solidFill>
              </a:rPr>
              <a:t>ОВЗ.</a:t>
            </a:r>
          </a:p>
          <a:p>
            <a:pPr lvl="0"/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Работа с одаренными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детьми.</a:t>
            </a:r>
          </a:p>
          <a:p>
            <a:pPr marL="285750" lvl="0" indent="-285750">
              <a:buFont typeface="Arial"/>
              <a:buChar char="•"/>
            </a:pP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Использование новых технологий оценки качества знаний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учащихся.</a:t>
            </a:r>
          </a:p>
          <a:p>
            <a:pPr lvl="0"/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Создание в системе образования ГМР сети инновационных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школ.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79067" y="457200"/>
            <a:ext cx="3048000" cy="990600"/>
          </a:xfrm>
          <a:prstGeom prst="rect">
            <a:avLst/>
          </a:prstGeom>
          <a:solidFill>
            <a:srgbClr val="F6F6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-228600"/>
            <a:ext cx="9067800" cy="7162800"/>
            <a:chOff x="304800" y="-228600"/>
            <a:chExt cx="9067800" cy="71628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4800" y="381000"/>
              <a:ext cx="9067800" cy="655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</a:endParaRPr>
            </a:p>
          </p:txBody>
        </p:sp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059" y="-228600"/>
              <a:ext cx="1538941" cy="1113169"/>
            </a:xfrm>
            <a:prstGeom prst="wave">
              <a:avLst>
                <a:gd name="adj1" fmla="val 4729"/>
                <a:gd name="adj2" fmla="val 0"/>
              </a:avLst>
            </a:prstGeom>
          </p:spPr>
        </p:pic>
      </p:grp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88500"/>
              </p:ext>
            </p:extLst>
          </p:nvPr>
        </p:nvGraphicFramePr>
        <p:xfrm>
          <a:off x="228600" y="1766252"/>
          <a:ext cx="9428311" cy="372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Документ" r:id="rId4" imgW="6083300" imgH="2400300" progId="Word.Document.12">
                  <p:embed/>
                </p:oleObj>
              </mc:Choice>
              <mc:Fallback>
                <p:oleObj name="Документ" r:id="rId4" imgW="6083300" imgH="240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766252"/>
                        <a:ext cx="9428311" cy="3720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14400" y="9906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Обучение детей с ОВЗ</a:t>
            </a:r>
            <a:endParaRPr lang="ru-RU" sz="2400" dirty="0">
              <a:solidFill>
                <a:srgbClr val="0000FF"/>
              </a:solidFill>
            </a:endParaRPr>
          </a:p>
          <a:p>
            <a:pPr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88915" y="381000"/>
            <a:ext cx="8839200" cy="6629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59" y="-228600"/>
            <a:ext cx="1538941" cy="1113169"/>
          </a:xfrm>
          <a:prstGeom prst="wave">
            <a:avLst>
              <a:gd name="adj1" fmla="val 4729"/>
              <a:gd name="adj2" fmla="val 0"/>
            </a:avLst>
          </a:prstGeom>
        </p:spPr>
      </p:pic>
      <p:sp>
        <p:nvSpPr>
          <p:cNvPr id="9" name="Прямоугольник 8"/>
          <p:cNvSpPr/>
          <p:nvPr/>
        </p:nvSpPr>
        <p:spPr>
          <a:xfrm>
            <a:off x="609600" y="914400"/>
            <a:ext cx="8001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F0000"/>
                </a:solidFill>
              </a:rPr>
              <a:t>Главные направления совершенствования </a:t>
            </a:r>
            <a:endParaRPr lang="ru-RU" sz="2400" b="1" dirty="0" smtClean="0">
              <a:solidFill>
                <a:srgbClr val="D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DF0000"/>
                </a:solidFill>
              </a:rPr>
              <a:t>учебного </a:t>
            </a:r>
            <a:r>
              <a:rPr lang="ru-RU" sz="2400" b="1" dirty="0">
                <a:solidFill>
                  <a:srgbClr val="DF0000"/>
                </a:solidFill>
              </a:rPr>
              <a:t>процесса</a:t>
            </a:r>
            <a:r>
              <a:rPr lang="ru-RU" sz="2400" b="1" dirty="0" smtClean="0">
                <a:solidFill>
                  <a:srgbClr val="DF0000"/>
                </a:solidFill>
              </a:rPr>
              <a:t>:</a:t>
            </a:r>
          </a:p>
          <a:p>
            <a:pPr algn="ctr"/>
            <a:endParaRPr lang="ru-RU" sz="2400" b="1" dirty="0">
              <a:solidFill>
                <a:srgbClr val="789DD9"/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/>
              <a:t>Реализация ФГОС общего </a:t>
            </a:r>
            <a:r>
              <a:rPr lang="ru-RU" sz="2200" b="1" dirty="0" smtClean="0"/>
              <a:t>образования. </a:t>
            </a:r>
          </a:p>
          <a:p>
            <a:pPr marL="285750" lvl="0" indent="-285750">
              <a:buFont typeface="Arial"/>
              <a:buChar char="•"/>
            </a:pP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>
                <a:solidFill>
                  <a:srgbClr val="000000"/>
                </a:solidFill>
              </a:rPr>
              <a:t>Реализация ФГОС дошкольного образования для детей с ОВЗ, </a:t>
            </a:r>
            <a:r>
              <a:rPr lang="ru-RU" sz="2200" b="1" dirty="0" smtClean="0">
                <a:solidFill>
                  <a:srgbClr val="000000"/>
                </a:solidFill>
              </a:rPr>
              <a:t> ФГОС </a:t>
            </a:r>
            <a:r>
              <a:rPr lang="ru-RU" sz="2200" b="1" dirty="0">
                <a:solidFill>
                  <a:srgbClr val="000000"/>
                </a:solidFill>
              </a:rPr>
              <a:t>начального образования для детей с </a:t>
            </a:r>
            <a:r>
              <a:rPr lang="ru-RU" sz="2200" b="1" dirty="0" smtClean="0">
                <a:solidFill>
                  <a:srgbClr val="000000"/>
                </a:solidFill>
              </a:rPr>
              <a:t>ОВЗ.</a:t>
            </a:r>
          </a:p>
          <a:p>
            <a:pPr lvl="0"/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ru-RU" sz="2200" b="1" dirty="0"/>
              <a:t>Работа с одаренными </a:t>
            </a:r>
            <a:r>
              <a:rPr lang="ru-RU" sz="2200" b="1" dirty="0" smtClean="0"/>
              <a:t>детьми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285750" lvl="0" indent="-285750">
              <a:buFont typeface="Arial"/>
              <a:buChar char="•"/>
            </a:pP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Использование новых технологий оценки качества знаний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учащихся.</a:t>
            </a:r>
          </a:p>
          <a:p>
            <a:pPr lvl="0"/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Создание в системе образования ГМР сети инновационных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школ.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ildArt-ani">
  <a:themeElements>
    <a:clrScheme name="Default Design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Default Design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ChildArt-ani.pot</Template>
  <TotalTime>3690</TotalTime>
  <Words>1119</Words>
  <Application>Microsoft Macintosh PowerPoint</Application>
  <PresentationFormat>Экран (4:3)</PresentationFormat>
  <Paragraphs>282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ChildArt-ani</vt:lpstr>
      <vt:lpstr>Документ</vt:lpstr>
      <vt:lpstr>Документ Microsoft Word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Эксклюзивное образование</vt:lpstr>
      <vt:lpstr>Всероссийская олимпиада школьников. Итоги 2016-2017 учебного года</vt:lpstr>
      <vt:lpstr> </vt:lpstr>
      <vt:lpstr>Награждение премиями учащихся</vt:lpstr>
      <vt:lpstr>  Лучшие образовательные учреждения по результатам всех этапов ВСОШ в 2016-2017 уч.г.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 </vt:lpstr>
    </vt:vector>
  </TitlesOfParts>
  <Company>Guild 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Galina F</cp:lastModifiedBy>
  <cp:revision>80</cp:revision>
  <dcterms:created xsi:type="dcterms:W3CDTF">2008-03-14T00:51:18Z</dcterms:created>
  <dcterms:modified xsi:type="dcterms:W3CDTF">2017-08-23T15:08:58Z</dcterms:modified>
</cp:coreProperties>
</file>