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7E3A83-F9BA-458E-AB32-ADF5673A344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4378AA-6F1F-44B6-8809-D571F8E4C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C05D9E-12A8-4E2E-A5FC-63CBE1278607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AC7672-46DC-4401-BCC5-28CC8A2F3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Уважаемые Николай Петрович, Сергей Валентинович. Уважаемые коллеги.</a:t>
            </a:r>
          </a:p>
          <a:p>
            <a:pPr>
              <a:spcBef>
                <a:spcPct val="0"/>
              </a:spcBef>
            </a:pPr>
            <a:r>
              <a:rPr lang="ru-RU" i="1" smtClean="0"/>
              <a:t>(слайд 1)</a:t>
            </a:r>
            <a:r>
              <a:rPr lang="ru-RU" smtClean="0"/>
              <a:t> Мы живем и работаем в сложное и интересное время внедрения Новых образовательных стандартов, новых подходов к образованию, определённых и в Национальной образовательной инициативе «Наша Новая школа», и в Законе об образовании. Новая школа требует Нового учителя. Учителя, открытого к использованию новейших технологий, моделей взаимодействия, а значит, постоянно совершенствующегося. Современный учитель имеет возможность повышать свой профессиональный уровень.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0FC8E-8FA9-4B62-9187-7BFE30EC97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учащихся составляется расписание занятий по каждой из групп, в которое дети могут встраиваться в удобное для них время. Взаимодействие учителей-кураторов (педагогов ведущих работу по использованию дистанционной формы с учащимися непосредственно в школе) школы-партнёра, тьюторов базовой школы (удаленных педагогов), координатора ДО, специалиста КО осуществляется через сетевой журнал 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6C4BF5-0B67-40DC-ADB2-395A9F1C9C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созданный на основе документов </a:t>
            </a:r>
            <a:r>
              <a:rPr lang="en-US" smtClean="0"/>
              <a:t>Google</a:t>
            </a: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14193B-B4AB-437C-9462-BA47A5EDE4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Это таблица, содержащая всю необходимую для работы информацию – адрес ресурса, логин, пароль учащегося и наблюдателя, кроме того в ней содержатся контактные данные тьютора и куратора по каждому предмету.  Работа по заполнению сетевого журнала ведется обоюдно тьютором и куратором по предмету. Результативность обучения ребенка в дистанционном курсе учитывается школьным куратором в журнале по учебной дисциплине. Содержание работы отражено в регламенте сетевого взаимодействия. </a:t>
            </a:r>
          </a:p>
          <a:p>
            <a:pPr>
              <a:spcBef>
                <a:spcPct val="0"/>
              </a:spcBef>
            </a:pPr>
            <a:r>
              <a:rPr lang="ru-RU" smtClean="0"/>
              <a:t> </a:t>
            </a:r>
          </a:p>
          <a:p>
            <a:pPr>
              <a:spcBef>
                <a:spcPct val="0"/>
              </a:spcBef>
            </a:pPr>
            <a:r>
              <a:rPr lang="ru-RU" smtClean="0"/>
              <a:t> Таким образом, в сетевом журнале содержится вся необходимая информация для работы тьютора и куратора, а также для контроля качества работы со стороны ответственного за ДО в школе, координатора ДО района, специалиста КО, и отслеживания результативности обучения ребенка.</a:t>
            </a:r>
          </a:p>
          <a:p>
            <a:pPr>
              <a:spcBef>
                <a:spcPct val="0"/>
              </a:spcBef>
            </a:pPr>
            <a:r>
              <a:rPr lang="ru-RU" smtClean="0"/>
              <a:t> </a:t>
            </a:r>
          </a:p>
          <a:p>
            <a:pPr>
              <a:spcBef>
                <a:spcPct val="0"/>
              </a:spcBef>
            </a:pPr>
            <a:r>
              <a:rPr lang="ru-RU" smtClean="0"/>
              <a:t>На основании опыта работы сегодня можно говорить о возможностях сетевой формы взаимодействия в трех направлениях: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D0909D-ED6B-448A-8287-719672F366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Динамика качества образования. Так за 2013 год оно возросло на 22% (от 65% во 2 полугодии 2012-2013 уч.года до 87% в 1 полугодии 2013-2014 уч.года).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3D1E7A-2B0A-468A-A336-00C970C56F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Свидетельства осознанности выбора предметов ДО – индивидуализация учебного маршрута. От выбора общеобразовательных курсов к выбору профильных дисциплин.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9B2E6-7A34-496C-987E-185DECB4FF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Выявление проблемных зон в обеспечении учебного процесса школ-партнёров и потребность в проведении работы по их коррекции. В этом направлении мы уже делаем первые шаги для выстраивания совместной работы по обмену опытом.</a:t>
            </a:r>
          </a:p>
          <a:p>
            <a:pPr>
              <a:spcBef>
                <a:spcPct val="0"/>
              </a:spcBef>
            </a:pPr>
            <a:r>
              <a:rPr lang="ru-RU" smtClean="0"/>
              <a:t> </a:t>
            </a:r>
          </a:p>
          <a:p>
            <a:pPr>
              <a:spcBef>
                <a:spcPct val="0"/>
              </a:spcBef>
            </a:pPr>
            <a:r>
              <a:rPr lang="ru-RU" smtClean="0"/>
              <a:t>Сетевое взаимодействие – это, безусловно, интересно и перспективно для современной школы. Это поле большой совместной работы и творческого поиска.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C76683-9226-4518-89EA-B7086A901D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Так педагоги нашей школы осваивают новые технологии на курсах повышении квалификации, семинарах различного уровня.</a:t>
            </a:r>
            <a:r>
              <a:rPr lang="ru-RU" i="1" smtClean="0"/>
              <a:t> </a:t>
            </a:r>
            <a:r>
              <a:rPr lang="ru-RU" smtClean="0"/>
              <a:t> В 2013 году 20 учителей нашей школы обучились на курсах повышения квалификации АОУ ВПО «Ленинградский государственный университет имени А.С.Пушкина» по программе «Основы дистанционного обучения. Тьютор». </a:t>
            </a:r>
          </a:p>
          <a:p>
            <a:pPr>
              <a:spcBef>
                <a:spcPct val="0"/>
              </a:spcBef>
            </a:pPr>
            <a:r>
              <a:rPr lang="ru-RU" smtClean="0"/>
              <a:t>Новые технологии требуют и нового высокотехнологичного оборудования.</a:t>
            </a:r>
            <a:r>
              <a:rPr lang="ru-RU" i="1" smtClean="0"/>
              <a:t> </a:t>
            </a:r>
            <a:r>
              <a:rPr lang="ru-RU" smtClean="0"/>
              <a:t>В последние годы за счет средств федерального, регионального, муниципального уровней существенно модернизирована учебно-материальная база школы. Она отвечает требованиям к современному образовательному процессу. </a:t>
            </a:r>
          </a:p>
          <a:p>
            <a:pPr>
              <a:spcBef>
                <a:spcPct val="0"/>
              </a:spcBef>
            </a:pPr>
            <a:r>
              <a:rPr lang="ru-RU" smtClean="0"/>
              <a:t>На базе созданных условий (кадровых и материально – технических) мы получили возможность  внедрять дистанционные образовательные технологии.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BAA704-BC9E-44B4-BDC8-CDB0A29F32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 с 2013 года наша школа имеет статусы:</a:t>
            </a:r>
          </a:p>
          <a:p>
            <a:pPr>
              <a:spcBef>
                <a:spcPct val="0"/>
              </a:spcBef>
            </a:pPr>
            <a:r>
              <a:rPr lang="ru-RU" smtClean="0"/>
              <a:t> Муниципальная инновационная площадка  «Базовая школа  - центр дистанционного обучения» </a:t>
            </a:r>
          </a:p>
          <a:p>
            <a:pPr>
              <a:spcBef>
                <a:spcPct val="0"/>
              </a:spcBef>
            </a:pPr>
            <a:r>
              <a:rPr lang="ru-RU" smtClean="0"/>
              <a:t>Региональная опытно-экспериментальная площадка по разработке и апробации инновационной модели учреждения «Базовая школа – центр дистанционного обучения» (БШЦДО)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FF467C-01DD-44C7-BBE5-534551ACD6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2700">
              <a:spcBef>
                <a:spcPct val="0"/>
              </a:spcBef>
            </a:pPr>
            <a:r>
              <a:rPr lang="ru-RU" smtClean="0"/>
              <a:t>Цель работы школы как базовой – обеспечение доступности качественного образования каждому ребёнку не зависимо от его жизненной ситуации, места проживания и предоставление возможности реализации индивидуальной образовательной траектории.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0ABBF-F269-4AFE-926A-D5443554BD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соответствии с Приказом КО ГМР «Об   утверждении    ресурсных   сетевых  образовательных   учреждений (базовых    школ)» наша школа стала ресурсным сетевым образовательным учреждением (базовой   школой). Развитие сетевой формы реализации образовательных программ в нашей школе строится на основе дистанционного обучения. В связи с этим нами разработана соответствующая нормативно-правовая база.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6F6AD8-4210-45D4-91C4-D2E0166CAD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Школа использует в своей работе </a:t>
            </a:r>
            <a:r>
              <a:rPr lang="ru-RU" u="sng" smtClean="0"/>
              <a:t>сетевую систему дистанционного обучения</a:t>
            </a:r>
            <a:r>
              <a:rPr lang="ru-RU" smtClean="0"/>
              <a:t> – построенную на основе </a:t>
            </a:r>
            <a:r>
              <a:rPr lang="en-US" smtClean="0"/>
              <a:t>Internet</a:t>
            </a:r>
            <a:r>
              <a:rPr lang="ru-RU" smtClean="0"/>
              <a:t>-технологий. Это образовательная система специального программного и аппаратного обеспечения, которая обеспечивает целостность учебного процесса, преемственность всех этапов обучения на платформах дистанционного обучения </a:t>
            </a:r>
            <a:r>
              <a:rPr lang="en-US" smtClean="0"/>
              <a:t>Blackboard</a:t>
            </a:r>
            <a:r>
              <a:rPr lang="ru-RU" smtClean="0"/>
              <a:t> и </a:t>
            </a:r>
            <a:r>
              <a:rPr lang="en-US" smtClean="0"/>
              <a:t>WebCT</a:t>
            </a:r>
            <a:r>
              <a:rPr lang="ru-RU" smtClean="0"/>
              <a:t> расположенных на серверах ЛГУ им.А.С.Пушкина.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8BF379-1169-4A35-8FBD-056004D718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Школа взаимодействует с 12 сетевыми партнерами (сельские и городские школы).</a:t>
            </a:r>
            <a:r>
              <a:rPr lang="ru-RU" i="1" smtClean="0"/>
              <a:t>  </a:t>
            </a:r>
            <a:r>
              <a:rPr lang="ru-RU" smtClean="0"/>
              <a:t>В 1 полугодии 2013-2014 уч.года в режиме ДО обучился 221 учащийся района. Тьюторское сопровождение осуществляли 9 педагогов школы по 14 предметам.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536542-132E-4B70-8324-1F67073B08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зависимости от индивидуальных потребностей учащиеся 5-9 и 10-11 классов получают возможности:</a:t>
            </a:r>
            <a:r>
              <a:rPr lang="ru-RU" i="1" smtClean="0"/>
              <a:t> 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подготовки к ЕГЭ (ГИА) </a:t>
            </a:r>
          </a:p>
          <a:p>
            <a:pPr>
              <a:spcBef>
                <a:spcPct val="0"/>
              </a:spcBef>
            </a:pPr>
            <a:r>
              <a:rPr lang="ru-RU" smtClean="0"/>
              <a:t>вариативности профильного обучения</a:t>
            </a:r>
          </a:p>
          <a:p>
            <a:pPr>
              <a:spcBef>
                <a:spcPct val="0"/>
              </a:spcBef>
            </a:pPr>
            <a:r>
              <a:rPr lang="ru-RU" smtClean="0"/>
              <a:t>организации дополнительной самостоятельной работы для углубленного изучения содержания предмета </a:t>
            </a:r>
          </a:p>
          <a:p>
            <a:pPr>
              <a:spcBef>
                <a:spcPct val="0"/>
              </a:spcBef>
            </a:pPr>
            <a:r>
              <a:rPr lang="ru-RU" smtClean="0"/>
              <a:t>организации дополнительной самостоятельной работы с пройденным материалом </a:t>
            </a:r>
          </a:p>
          <a:p>
            <a:pPr>
              <a:spcBef>
                <a:spcPct val="0"/>
              </a:spcBef>
            </a:pPr>
            <a:r>
              <a:rPr lang="ru-RU" smtClean="0"/>
              <a:t>В настоящее время, разрабатывается модель использования ДО для обеспечения учебного процесса в условии отсутствия педагога-предметника и обеспечение индивидуального обучения, в случае невозможности посещать школу по состоянию здоровья.</a:t>
            </a:r>
          </a:p>
          <a:p>
            <a:pPr>
              <a:spcBef>
                <a:spcPct val="0"/>
              </a:spcBef>
            </a:pPr>
            <a:r>
              <a:rPr lang="ru-RU" smtClean="0"/>
              <a:t>Механизм реализации образовательных программ в сетевом формате выглядит следующим образом.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8D5B4-4997-4984-9850-9A83172F2B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БШЦДО представляет информацию о своих возможностях через сайт (страница «Сетевое взаимодействие»). На основании договоров о сетевом взаимодействии и принятых заявок от школ – партнёров происходит формирование групп ДО и назначение тьюторов. Утверждается регламент работы по сетевому взаимодействию  и, через ЛГУ им.А.С.Пушкина, учащиеся подключаются к ресурсу ДО.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FA5B4B-9EF1-423D-A5C8-C2D5BE790B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EC08-6AF7-4656-9DE9-1672E96E599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787FB7-BDE3-4E78-8B2C-44DEA79EB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383B-882E-40CE-B451-25C7E3D6D7B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CCED-6C06-48D7-9E94-CB2BC9CD2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E415D-DDF8-410E-80B2-D497772FA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7D31-0C0F-4231-B410-1F955D133073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7C02-3D7C-4909-971D-4E1AA817D39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850E-8B4A-4F3D-A204-5FD62A4BC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909E-9BF5-42A2-9506-3263DE489B2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6321BF7-BFF2-421D-9EF3-E0692E15B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C89F-FA0A-4441-B6E5-93432F8DC19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F376-9558-43F1-AF87-CFFA15B8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1A12-3C4C-4CB3-9E28-66646539682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764CD75-2BD3-46C8-9AE5-D13F2F09E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8AE4-2B4C-403D-9883-BB39272F2EF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7E2F-C8CD-4C31-B055-E4BC13208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69BE-90D4-421B-8B05-69E0E36FDF8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3E0E24-2693-4438-9577-E814DB4FE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A3B3D49-EFDB-4B3E-AA41-9F714E921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69F7-9733-4E89-B377-981FA605889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67CF-5B4F-46C9-957F-2D6BD8DA0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D47A-34B9-4749-826F-5D217D98228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11F4E54-3F91-4764-93D8-847E4854AB7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467C5D-65FC-40EB-9EC9-3B7930E27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18 февраля 2014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Заместитель директора по информатизации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Е.Л. Лебединец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Базовая школа центр дистанционного обучения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МБОУ «Гатчинская СОШ № 1»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Расписание занятий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 t="2225" b="16092"/>
          <a:stretch>
            <a:fillRect/>
          </a:stretch>
        </p:blipFill>
        <p:spPr bwMode="auto">
          <a:xfrm>
            <a:off x="1000125" y="1643063"/>
            <a:ext cx="72151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3440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Сетевой журнал</a:t>
            </a:r>
            <a:endParaRPr lang="ru-RU" dirty="0"/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 t="2203" r="340" b="4088"/>
          <a:stretch>
            <a:fillRect/>
          </a:stretch>
        </p:blipFill>
        <p:spPr bwMode="auto">
          <a:xfrm>
            <a:off x="785813" y="785813"/>
            <a:ext cx="771525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34400" cy="714375"/>
          </a:xfrm>
        </p:spPr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Сетевой журнал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 l="3691" t="19505" r="23911" b="37814"/>
          <a:stretch>
            <a:fillRect/>
          </a:stretch>
        </p:blipFill>
        <p:spPr bwMode="auto">
          <a:xfrm>
            <a:off x="214313" y="1616075"/>
            <a:ext cx="869315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 l="63274" t="20049" b="72289"/>
          <a:stretch>
            <a:fillRect/>
          </a:stretch>
        </p:blipFill>
        <p:spPr bwMode="auto">
          <a:xfrm>
            <a:off x="5357813" y="1643063"/>
            <a:ext cx="3571875" cy="71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Итоги ДО 2011 - 2013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3000" y="1785938"/>
          <a:ext cx="6858000" cy="40005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17541"/>
                <a:gridCol w="1920253"/>
                <a:gridCol w="1920253"/>
              </a:tblGrid>
              <a:tr h="10001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smtClean="0"/>
                        <a:t> </a:t>
                      </a:r>
                      <a:r>
                        <a:rPr lang="ru-RU" sz="1800" u="none" strike="noStrike" dirty="0" smtClean="0"/>
                        <a:t>обучающиеся ДО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2012-2013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2013-2014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001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/>
                        <a:t>подключено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341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221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0013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/>
                        <a:t>результативно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220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kern="1200" dirty="0" smtClean="0"/>
                        <a:t>192</a:t>
                      </a:r>
                      <a:endParaRPr lang="ru-RU" sz="28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00013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/>
                        <a:t>качество</a:t>
                      </a:r>
                      <a:endParaRPr lang="ru-RU" sz="3200" b="1" i="0" u="none" strike="noStrike" dirty="0">
                        <a:solidFill>
                          <a:srgbClr val="006666"/>
                        </a:solidFill>
                        <a:latin typeface="Calibri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/>
                        <a:t>65%</a:t>
                      </a:r>
                      <a:endParaRPr lang="ru-RU" sz="3200" b="1" i="0" u="none" strike="noStrike" dirty="0">
                        <a:solidFill>
                          <a:srgbClr val="006666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 smtClean="0"/>
                        <a:t>87%</a:t>
                      </a:r>
                      <a:endParaRPr lang="ru-RU" sz="3200" b="1" i="0" u="none" strike="noStrike" dirty="0">
                        <a:solidFill>
                          <a:srgbClr val="006666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75" y="142875"/>
            <a:ext cx="8858250" cy="63579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43000" y="1785938"/>
            <a:ext cx="3000375" cy="100012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2" name="TextBox 11"/>
          <p:cNvSpPr txBox="1">
            <a:spLocks noChangeArrowheads="1"/>
          </p:cNvSpPr>
          <p:nvPr/>
        </p:nvSpPr>
        <p:spPr bwMode="auto">
          <a:xfrm>
            <a:off x="2928938" y="1857375"/>
            <a:ext cx="1071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rebuchet MS" pitchFamily="34" charset="0"/>
              </a:rPr>
              <a:t>уч.год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Выбор предметов ДО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485188" cy="3305175"/>
        </p:xfrm>
        <a:graphic>
          <a:graphicData uri="http://schemas.openxmlformats.org/drawingml/2006/table">
            <a:tbl>
              <a:tblPr/>
              <a:tblGrid>
                <a:gridCol w="3633469"/>
                <a:gridCol w="1617249"/>
                <a:gridCol w="1617249"/>
                <a:gridCol w="1617249"/>
              </a:tblGrid>
              <a:tr h="6134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Педагогическая ситуация</a:t>
                      </a:r>
                    </a:p>
                  </a:txBody>
                  <a:tcPr marL="105051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2012-13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2013-14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динамика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Подготовка к ЕГЭ (ГИА)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</a:rPr>
                        <a:t>50 %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34 %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4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Обеспечение вариативности профильного обучения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</a:rPr>
                        <a:t>1 %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20 %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7858125" y="2571750"/>
            <a:ext cx="285750" cy="357188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7858125" y="3857625"/>
            <a:ext cx="285750" cy="357188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 t="3081" b="4478"/>
          <a:stretch>
            <a:fillRect/>
          </a:stretch>
        </p:blipFill>
        <p:spPr bwMode="auto">
          <a:xfrm>
            <a:off x="969963" y="1143000"/>
            <a:ext cx="7245350" cy="535781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Базовая школа - центр дистанционного обучения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/>
              <a:t>КАДРЫ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17411" name="Содержимое 6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r>
              <a:rPr lang="ru-RU" smtClean="0"/>
              <a:t>Курсы повышения квалификации по направлению «Дистанционное обучение» – 20 учителей средней и старшей школы(70%)</a:t>
            </a:r>
          </a:p>
          <a:p>
            <a:r>
              <a:rPr lang="ru-RU" smtClean="0"/>
              <a:t>Семинары, совещания</a:t>
            </a:r>
          </a:p>
        </p:txBody>
      </p:sp>
      <p:sp>
        <p:nvSpPr>
          <p:cNvPr id="17412" name="Содержимое 8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r>
              <a:rPr lang="ru-RU" smtClean="0"/>
              <a:t>Парк ИКТ 2013-2014</a:t>
            </a:r>
          </a:p>
          <a:p>
            <a:endParaRPr lang="ru-RU" sz="2800" smtClean="0">
              <a:latin typeface="Calibri" pitchFamily="34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174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НОВЫЕ ТЕХНОЛОГИИ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4643438" y="3071813"/>
          <a:ext cx="4260850" cy="2400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66021"/>
                <a:gridCol w="1294044"/>
              </a:tblGrid>
              <a:tr h="315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Проектор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32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5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ПК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80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5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/>
                        <a:t>Сервер 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/>
                        <a:t>2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5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Документ-камера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/>
                        <a:t>2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/>
                        <a:t>Интерактивная доска 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/>
                        <a:t>7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9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/>
                        <a:t>Планшет интерактивный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/>
                        <a:t>1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9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/>
                        <a:t>Система голосования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/>
                        <a:t>2</a:t>
                      </a:r>
                      <a:endParaRPr kumimoji="0" lang="ru-RU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71500"/>
          </a:xfrm>
        </p:spPr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Статус школы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358187" cy="4681537"/>
          </a:xfrm>
        </p:spPr>
        <p:txBody>
          <a:bodyPr/>
          <a:lstStyle/>
          <a:p>
            <a:pPr algn="ctr"/>
            <a:r>
              <a:rPr lang="ru-RU" b="1" u="sng" smtClean="0"/>
              <a:t>Муниципальная</a:t>
            </a:r>
            <a:r>
              <a:rPr lang="ru-RU" smtClean="0"/>
              <a:t> инновационная площадка 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b="1" smtClean="0"/>
              <a:t>«Базовая школа  - центр дистанционного обучения» </a:t>
            </a:r>
            <a:r>
              <a:rPr lang="ru-RU" smtClean="0"/>
              <a:t>- январь 2013</a:t>
            </a:r>
          </a:p>
          <a:p>
            <a:pPr algn="ctr">
              <a:buFont typeface="Wingdings 2" pitchFamily="18" charset="2"/>
              <a:buNone/>
            </a:pPr>
            <a:endParaRPr lang="ru-RU" b="1" smtClean="0"/>
          </a:p>
          <a:p>
            <a:pPr algn="ctr"/>
            <a:r>
              <a:rPr lang="ru-RU" b="1" u="sng" smtClean="0"/>
              <a:t>Региональная</a:t>
            </a:r>
            <a:r>
              <a:rPr lang="ru-RU" smtClean="0"/>
              <a:t> опытно-экспериментальная площадка по разработке и апробации инновационной модели учреждения 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/>
              <a:t>«Базовая школа – центр дистанционного обучения» </a:t>
            </a:r>
            <a:r>
              <a:rPr lang="ru-RU" smtClean="0"/>
              <a:t>- май 2013</a:t>
            </a:r>
          </a:p>
          <a:p>
            <a:pPr algn="ctr">
              <a:buFont typeface="Wingdings 2" pitchFamily="18" charset="2"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Цель работы БШЦДО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/>
          </a:bodyPr>
          <a:lstStyle/>
          <a:p>
            <a:pPr marL="274320" indent="127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Доступность</a:t>
            </a:r>
          </a:p>
          <a:p>
            <a:pPr marL="274320" indent="127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 качественного образования </a:t>
            </a:r>
          </a:p>
          <a:p>
            <a:pPr marL="274320" indent="127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каждому ребёнку, реализация </a:t>
            </a:r>
          </a:p>
          <a:p>
            <a:pPr marL="274320" indent="127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индивидуальной образовательной траектории.</a:t>
            </a:r>
          </a:p>
          <a:p>
            <a:pPr marL="274320" indent="1270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marL="274320" indent="-27432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Ресурсное сетевое образовательное учреждение – базовая школа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2000250"/>
            <a:ext cx="8504238" cy="4098925"/>
          </a:xfrm>
        </p:spPr>
        <p:txBody>
          <a:bodyPr/>
          <a:lstStyle/>
          <a:p>
            <a:r>
              <a:rPr lang="ru-RU" smtClean="0"/>
              <a:t>Приказ «Об организации работы по сетевой форме реализации образовательных программ»</a:t>
            </a:r>
          </a:p>
          <a:p>
            <a:r>
              <a:rPr lang="ru-RU" smtClean="0"/>
              <a:t>Положение о базовой школе</a:t>
            </a:r>
          </a:p>
          <a:p>
            <a:r>
              <a:rPr lang="ru-RU" smtClean="0"/>
              <a:t>Договор о сетевом взаимодействии</a:t>
            </a:r>
          </a:p>
          <a:p>
            <a:r>
              <a:rPr lang="ru-RU" smtClean="0"/>
              <a:t>Регламент сетевого взаимодействия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476500" cy="990600"/>
          </a:xfrm>
        </p:spPr>
        <p:txBody>
          <a:bodyPr/>
          <a:lstStyle/>
          <a:p>
            <a:r>
              <a:rPr lang="ru-RU" u="sng" smtClean="0"/>
              <a:t>Сетевая система дистанционного обучения</a:t>
            </a:r>
            <a:r>
              <a:rPr lang="ru-RU" smtClean="0"/>
              <a:t> </a:t>
            </a:r>
          </a:p>
        </p:txBody>
      </p:sp>
      <p:sp>
        <p:nvSpPr>
          <p:cNvPr id="25602" name="Текст 2"/>
          <p:cNvSpPr>
            <a:spLocks noGrp="1"/>
          </p:cNvSpPr>
          <p:nvPr>
            <p:ph type="body" idx="2"/>
          </p:nvPr>
        </p:nvSpPr>
        <p:spPr>
          <a:xfrm>
            <a:off x="381000" y="2000250"/>
            <a:ext cx="2362200" cy="4125913"/>
          </a:xfrm>
        </p:spPr>
        <p:txBody>
          <a:bodyPr/>
          <a:lstStyle/>
          <a:p>
            <a:r>
              <a:rPr lang="ru-RU" sz="1800" smtClean="0"/>
              <a:t>– построенная на основе </a:t>
            </a:r>
            <a:r>
              <a:rPr lang="en-US" sz="1800" smtClean="0"/>
              <a:t>Internet</a:t>
            </a:r>
            <a:r>
              <a:rPr lang="ru-RU" sz="1800" smtClean="0"/>
              <a:t>-технологий образовательная система специального программного и аппаратного обеспечения, обеспечивающая целостность учебного процесса, преемственность всех этапов обучения.</a:t>
            </a:r>
          </a:p>
        </p:txBody>
      </p:sp>
      <p:sp>
        <p:nvSpPr>
          <p:cNvPr id="25603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 t="2480" b="13184"/>
          <a:stretch>
            <a:fillRect/>
          </a:stretch>
        </p:blipFill>
        <p:spPr bwMode="auto">
          <a:xfrm>
            <a:off x="3000375" y="1857375"/>
            <a:ext cx="5857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/>
          <a:srcRect l="21719" t="43906" r="22726" b="34000"/>
          <a:stretch>
            <a:fillRect/>
          </a:stretch>
        </p:blipFill>
        <p:spPr bwMode="auto">
          <a:xfrm>
            <a:off x="3000375" y="785813"/>
            <a:ext cx="3143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t="13055" r="81960" b="78637"/>
          <a:stretch>
            <a:fillRect/>
          </a:stretch>
        </p:blipFill>
        <p:spPr bwMode="auto">
          <a:xfrm>
            <a:off x="6215063" y="785813"/>
            <a:ext cx="2714625" cy="10001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Сетевые партнеры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1714500"/>
            <a:ext cx="7662863" cy="471487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</a:t>
            </a:r>
            <a:r>
              <a:rPr lang="ru-RU" dirty="0" err="1" smtClean="0"/>
              <a:t>Большеколпанская</a:t>
            </a:r>
            <a:r>
              <a:rPr lang="ru-RU" dirty="0" smtClean="0"/>
              <a:t> СОШ»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«Гатчинская СОШ № 7»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«Гатчинская гимназия»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«Гатчинская школа-интернат»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</a:t>
            </a:r>
            <a:r>
              <a:rPr lang="ru-RU" dirty="0" err="1" smtClean="0"/>
              <a:t>Веревская</a:t>
            </a:r>
            <a:r>
              <a:rPr lang="ru-RU" dirty="0" smtClean="0"/>
              <a:t> СОШ»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</a:t>
            </a:r>
            <a:r>
              <a:rPr lang="ru-RU" dirty="0" err="1" smtClean="0"/>
              <a:t>Высокоключевая</a:t>
            </a:r>
            <a:r>
              <a:rPr lang="ru-RU" dirty="0" smtClean="0"/>
              <a:t> СОШ»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«Елизаветинская СОШ»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«Коммунарская СОШ № 3»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«Пригородная СОШ»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«Рождественская СОШ»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</a:t>
            </a:r>
            <a:r>
              <a:rPr lang="ru-RU" dirty="0" err="1" smtClean="0"/>
              <a:t>Сиверская</a:t>
            </a:r>
            <a:r>
              <a:rPr lang="ru-RU" dirty="0" smtClean="0"/>
              <a:t> гимназия»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МБОУ «</a:t>
            </a:r>
            <a:r>
              <a:rPr lang="ru-RU" dirty="0" err="1" smtClean="0"/>
              <a:t>Сиверская</a:t>
            </a:r>
            <a:r>
              <a:rPr lang="ru-RU" dirty="0" smtClean="0"/>
              <a:t> СОШ № 3»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Педагогические ситуации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ctr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Подготовка к </a:t>
            </a:r>
            <a:r>
              <a:rPr lang="ru-RU" u="sng" dirty="0" smtClean="0"/>
              <a:t>ЕГЭ (ГИА)</a:t>
            </a:r>
          </a:p>
          <a:p>
            <a:pPr marL="274320" indent="-274320" fontAlgn="ctr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Обеспечение вариативности </a:t>
            </a:r>
            <a:r>
              <a:rPr lang="ru-RU" u="sng" dirty="0" smtClean="0"/>
              <a:t>профильного обучения</a:t>
            </a:r>
          </a:p>
          <a:p>
            <a:pPr marL="274320" indent="-274320" fontAlgn="ctr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Организация дополнительной самостоятельной работы для </a:t>
            </a:r>
            <a:r>
              <a:rPr lang="ru-RU" u="sng" dirty="0" smtClean="0"/>
              <a:t>углубленного</a:t>
            </a:r>
            <a:r>
              <a:rPr lang="ru-RU" dirty="0" smtClean="0"/>
              <a:t> изучения содержания предмета</a:t>
            </a:r>
          </a:p>
          <a:p>
            <a:pPr marL="274320" indent="-274320" fontAlgn="ctr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Организация дополнительной самостоятельной работы с </a:t>
            </a:r>
            <a:r>
              <a:rPr lang="ru-RU" u="sng" dirty="0" smtClean="0"/>
              <a:t>пройденным</a:t>
            </a:r>
            <a:r>
              <a:rPr lang="ru-RU" dirty="0" smtClean="0"/>
              <a:t> материалом</a:t>
            </a:r>
          </a:p>
          <a:p>
            <a:pPr marL="274320" indent="-274320" fontAlgn="ctr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ctr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Обеспечение учебного процесса в условии </a:t>
            </a:r>
            <a:r>
              <a:rPr lang="ru-RU" u="sng" dirty="0" smtClean="0"/>
              <a:t>отсутствия педагога-предметника</a:t>
            </a:r>
          </a:p>
          <a:p>
            <a:pPr marL="274320" indent="-274320" fontAlgn="ctr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Обеспечение индивидуального обучения, в случае невозможности посещать школу по </a:t>
            </a:r>
            <a:r>
              <a:rPr lang="ru-RU" u="sng" dirty="0" smtClean="0"/>
              <a:t>состоянию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643937" cy="571500"/>
          </a:xfrm>
        </p:spPr>
        <p:txBody>
          <a:bodyPr/>
          <a:lstStyle/>
          <a:p>
            <a:r>
              <a:rPr lang="ru-RU" sz="3200" smtClean="0">
                <a:solidFill>
                  <a:srgbClr val="7B9899"/>
                </a:solidFill>
              </a:rPr>
              <a:t>Электронная заявка – форма в </a:t>
            </a:r>
            <a:r>
              <a:rPr lang="en-US" sz="3200" smtClean="0">
                <a:solidFill>
                  <a:srgbClr val="7B9899"/>
                </a:solidFill>
              </a:rPr>
              <a:t>Google Docs</a:t>
            </a:r>
            <a:endParaRPr lang="ru-RU" sz="3200" smtClean="0">
              <a:solidFill>
                <a:srgbClr val="7B9899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210" t="7894" r="25263" b="3947"/>
          <a:stretch>
            <a:fillRect/>
          </a:stretch>
        </p:blipFill>
        <p:spPr>
          <a:xfrm>
            <a:off x="285750" y="857250"/>
            <a:ext cx="3429000" cy="4786313"/>
          </a:xfr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 l="25705" t="14137" r="24943" b="6179"/>
          <a:stretch>
            <a:fillRect/>
          </a:stretch>
        </p:blipFill>
        <p:spPr bwMode="auto">
          <a:xfrm>
            <a:off x="2357438" y="1643063"/>
            <a:ext cx="3429000" cy="44291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 l="24929" t="7479" r="26209" b="13993"/>
          <a:stretch>
            <a:fillRect/>
          </a:stretch>
        </p:blipFill>
        <p:spPr bwMode="auto">
          <a:xfrm>
            <a:off x="5500688" y="2071688"/>
            <a:ext cx="3500437" cy="450056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331</TotalTime>
  <Words>1002</Words>
  <Application>Microsoft Office PowerPoint</Application>
  <PresentationFormat>Экран (4:3)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Trebuchet MS</vt:lpstr>
      <vt:lpstr>Arial</vt:lpstr>
      <vt:lpstr>Wingdings 2</vt:lpstr>
      <vt:lpstr>Wingdings</vt:lpstr>
      <vt:lpstr>Calibri</vt:lpstr>
      <vt:lpstr>Times New Roman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Базовая школа центр дистанционного обучения. МБОУ «Гатчинская СОШ № 1»</vt:lpstr>
      <vt:lpstr>НОВЫЕ ТЕХНОЛОГИИ</vt:lpstr>
      <vt:lpstr>Статус школы</vt:lpstr>
      <vt:lpstr>Цель работы БШЦДО</vt:lpstr>
      <vt:lpstr>Ресурсное сетевое образовательное учреждение – базовая школа</vt:lpstr>
      <vt:lpstr>Сетевая система дистанционного обучения </vt:lpstr>
      <vt:lpstr>Сетевые партнеры</vt:lpstr>
      <vt:lpstr>Педагогические ситуации</vt:lpstr>
      <vt:lpstr>Электронная заявка – форма в Google Docs</vt:lpstr>
      <vt:lpstr>Расписание занятий</vt:lpstr>
      <vt:lpstr>Сетевой журнал</vt:lpstr>
      <vt:lpstr>Сетевой журнал</vt:lpstr>
      <vt:lpstr>Итоги ДО 2011 - 2013</vt:lpstr>
      <vt:lpstr>Выбор предметов ДО</vt:lpstr>
      <vt:lpstr>Базовая школа - центр дистанционного обучения.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Базовая школа центр дистанционного обучения. МБОУ «Гатчинская СОШ № 1»</dc:title>
  <dc:creator>Лена</dc:creator>
  <cp:lastModifiedBy>MelnikSM</cp:lastModifiedBy>
  <cp:revision>26</cp:revision>
  <dcterms:created xsi:type="dcterms:W3CDTF">2014-02-15T16:04:04Z</dcterms:created>
  <dcterms:modified xsi:type="dcterms:W3CDTF">2014-02-18T07:16:36Z</dcterms:modified>
</cp:coreProperties>
</file>